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7" r:id="rId2"/>
    <p:sldId id="473" r:id="rId3"/>
    <p:sldId id="474" r:id="rId4"/>
    <p:sldId id="475" r:id="rId5"/>
    <p:sldId id="842" r:id="rId6"/>
    <p:sldId id="808" r:id="rId7"/>
    <p:sldId id="809" r:id="rId8"/>
    <p:sldId id="816" r:id="rId9"/>
    <p:sldId id="818" r:id="rId10"/>
    <p:sldId id="831" r:id="rId11"/>
    <p:sldId id="832" r:id="rId12"/>
    <p:sldId id="819" r:id="rId13"/>
    <p:sldId id="843" r:id="rId14"/>
    <p:sldId id="833" r:id="rId15"/>
    <p:sldId id="965" r:id="rId16"/>
    <p:sldId id="904" r:id="rId17"/>
    <p:sldId id="855" r:id="rId18"/>
    <p:sldId id="854" r:id="rId19"/>
    <p:sldId id="905" r:id="rId20"/>
    <p:sldId id="963" r:id="rId21"/>
    <p:sldId id="483" r:id="rId22"/>
    <p:sldId id="912" r:id="rId23"/>
    <p:sldId id="821" r:id="rId24"/>
    <p:sldId id="822" r:id="rId25"/>
    <p:sldId id="730" r:id="rId26"/>
    <p:sldId id="844" r:id="rId27"/>
    <p:sldId id="810" r:id="rId28"/>
    <p:sldId id="913" r:id="rId29"/>
    <p:sldId id="352" r:id="rId30"/>
    <p:sldId id="866" r:id="rId31"/>
    <p:sldId id="354" r:id="rId32"/>
    <p:sldId id="867" r:id="rId33"/>
    <p:sldId id="851" r:id="rId34"/>
    <p:sldId id="848" r:id="rId35"/>
    <p:sldId id="846" r:id="rId36"/>
    <p:sldId id="847" r:id="rId37"/>
    <p:sldId id="350" r:id="rId38"/>
    <p:sldId id="478" r:id="rId39"/>
    <p:sldId id="351" r:id="rId40"/>
    <p:sldId id="849" r:id="rId41"/>
    <p:sldId id="850" r:id="rId42"/>
    <p:sldId id="852" r:id="rId43"/>
    <p:sldId id="856" r:id="rId44"/>
    <p:sldId id="915" r:id="rId45"/>
    <p:sldId id="961" r:id="rId46"/>
    <p:sldId id="917" r:id="rId47"/>
    <p:sldId id="916" r:id="rId48"/>
    <p:sldId id="918" r:id="rId49"/>
    <p:sldId id="921" r:id="rId50"/>
    <p:sldId id="922" r:id="rId51"/>
    <p:sldId id="914" r:id="rId52"/>
    <p:sldId id="858" r:id="rId53"/>
    <p:sldId id="859" r:id="rId54"/>
    <p:sldId id="860" r:id="rId55"/>
    <p:sldId id="861" r:id="rId56"/>
    <p:sldId id="862" r:id="rId57"/>
    <p:sldId id="919" r:id="rId58"/>
    <p:sldId id="920" r:id="rId59"/>
    <p:sldId id="863" r:id="rId60"/>
    <p:sldId id="864" r:id="rId61"/>
    <p:sldId id="868" r:id="rId62"/>
    <p:sldId id="869" r:id="rId63"/>
    <p:sldId id="870" r:id="rId64"/>
    <p:sldId id="871" r:id="rId65"/>
    <p:sldId id="872" r:id="rId66"/>
    <p:sldId id="894" r:id="rId67"/>
    <p:sldId id="873" r:id="rId68"/>
    <p:sldId id="874" r:id="rId69"/>
    <p:sldId id="964" r:id="rId70"/>
    <p:sldId id="876" r:id="rId71"/>
    <p:sldId id="877" r:id="rId72"/>
    <p:sldId id="878" r:id="rId73"/>
    <p:sldId id="879" r:id="rId74"/>
    <p:sldId id="880" r:id="rId75"/>
    <p:sldId id="881" r:id="rId76"/>
    <p:sldId id="882" r:id="rId77"/>
    <p:sldId id="883" r:id="rId78"/>
    <p:sldId id="884" r:id="rId79"/>
    <p:sldId id="885" r:id="rId80"/>
    <p:sldId id="886" r:id="rId81"/>
    <p:sldId id="887" r:id="rId82"/>
    <p:sldId id="888" r:id="rId83"/>
    <p:sldId id="889" r:id="rId84"/>
    <p:sldId id="890" r:id="rId85"/>
    <p:sldId id="891" r:id="rId86"/>
    <p:sldId id="892" r:id="rId87"/>
    <p:sldId id="893" r:id="rId88"/>
    <p:sldId id="954" r:id="rId89"/>
    <p:sldId id="955" r:id="rId90"/>
    <p:sldId id="898" r:id="rId91"/>
    <p:sldId id="956" r:id="rId92"/>
    <p:sldId id="962" r:id="rId93"/>
    <p:sldId id="957" r:id="rId94"/>
    <p:sldId id="896" r:id="rId95"/>
    <p:sldId id="765" r:id="rId96"/>
    <p:sldId id="766" r:id="rId97"/>
    <p:sldId id="769" r:id="rId98"/>
    <p:sldId id="959" r:id="rId99"/>
    <p:sldId id="900" r:id="rId100"/>
    <p:sldId id="901" r:id="rId101"/>
    <p:sldId id="902" r:id="rId102"/>
    <p:sldId id="773" r:id="rId103"/>
    <p:sldId id="788" r:id="rId104"/>
    <p:sldId id="775" r:id="rId105"/>
    <p:sldId id="781" r:id="rId106"/>
    <p:sldId id="906" r:id="rId107"/>
    <p:sldId id="960" r:id="rId108"/>
    <p:sldId id="779" r:id="rId109"/>
    <p:sldId id="903" r:id="rId110"/>
    <p:sldId id="778" r:id="rId111"/>
  </p:sldIdLst>
  <p:sldSz cx="12192000" cy="6858000"/>
  <p:notesSz cx="7104063" cy="10234613"/>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FFFF"/>
    <a:srgbClr val="0033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485" autoAdjust="0"/>
    <p:restoredTop sz="94607" autoAdjust="0"/>
  </p:normalViewPr>
  <p:slideViewPr>
    <p:cSldViewPr snapToGrid="0" showGuides="1">
      <p:cViewPr>
        <p:scale>
          <a:sx n="57" d="100"/>
          <a:sy n="57" d="100"/>
        </p:scale>
        <p:origin x="-834" y="-210"/>
      </p:cViewPr>
      <p:guideLst>
        <p:guide orient="horz" pos="2160"/>
        <p:guide pos="3840"/>
      </p:guideLst>
    </p:cSldViewPr>
  </p:slideViewPr>
  <p:notesTextViewPr>
    <p:cViewPr>
      <p:scale>
        <a:sx n="1" d="1"/>
        <a:sy n="1" d="1"/>
      </p:scale>
      <p:origin x="0" y="0"/>
    </p:cViewPr>
  </p:notesTextViewPr>
  <p:sorterViewPr>
    <p:cViewPr>
      <p:scale>
        <a:sx n="66" d="100"/>
        <a:sy n="66" d="100"/>
      </p:scale>
      <p:origin x="0" y="93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89165" cy="57479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68743" y="0"/>
            <a:ext cx="3189165" cy="574790"/>
          </a:xfrm>
          <a:prstGeom prst="rect">
            <a:avLst/>
          </a:prstGeom>
        </p:spPr>
        <p:txBody>
          <a:bodyPr vert="horz" lIns="91440" tIns="45720" rIns="91440" bIns="45720" rtlCol="0"/>
          <a:lstStyle>
            <a:lvl1pPr algn="r">
              <a:defRPr sz="1200"/>
            </a:lvl1pPr>
          </a:lstStyle>
          <a:p>
            <a:fld id="{3EFD42F7-718C-4B98-AAEC-167E6DDD60A7}" type="datetimeFigureOut">
              <a:rPr lang="en-US" smtClean="0"/>
              <a:pPr/>
              <a:t>6/26/2021</a:t>
            </a:fld>
            <a:endParaRPr lang="en-US"/>
          </a:p>
        </p:txBody>
      </p:sp>
      <p:sp>
        <p:nvSpPr>
          <p:cNvPr id="4" name="Slide Image Placeholder 3"/>
          <p:cNvSpPr>
            <a:spLocks noGrp="1" noRot="1" noChangeAspect="1"/>
          </p:cNvSpPr>
          <p:nvPr>
            <p:ph type="sldImg" idx="2"/>
          </p:nvPr>
        </p:nvSpPr>
        <p:spPr>
          <a:xfrm>
            <a:off x="243002" y="1432002"/>
            <a:ext cx="6873608" cy="38664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5961" y="5513207"/>
            <a:ext cx="5887689" cy="451080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881225"/>
            <a:ext cx="3189165" cy="57478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68743" y="10881225"/>
            <a:ext cx="3189165" cy="574789"/>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extLst>
      <p:ext uri="{BB962C8B-B14F-4D97-AF65-F5344CB8AC3E}">
        <p14:creationId xmlns="" xmlns:p14="http://schemas.microsoft.com/office/powerpoint/2010/main" val="2218302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fontAlgn="base"/>
            <a:r>
              <a:rPr lang="en-US" altLang="zh-CN" strike="noStrike" noProof="0" smtClean="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fontAlgn="base"/>
            <a:r>
              <a:rPr lang="en-US" altLang="zh-CN" strike="noStrike" noProof="0" smtClean="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lstStyle/>
          <a:p>
            <a:pPr algn="r" fontAlgn="base"/>
            <a:fld id="{9A0DB2DC-4C9A-4742-B13C-FB6460FD3503}" type="slidenum">
              <a:rPr lang="en-US" strike="noStrike" noProof="1" dirty="0">
                <a:latin typeface="Arial" panose="020B0604020202020204" pitchFamily="34" charset="0"/>
                <a:ea typeface="Arial" panose="020B0604020202020204" pitchFamily="34" charset="0"/>
                <a:cs typeface="+mn-cs"/>
              </a:rPr>
              <a:pPr algn="r" fontAlgn="base"/>
              <a:t>‹#›</a:t>
            </a:fld>
            <a:endParaRPr lang="en-US" strike="noStrike"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8" name="Date Placeholder 3"/>
          <p:cNvSpPr>
            <a:spLocks noGrp="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p>
            <a:pPr fontAlgn="base"/>
            <a:endParaRPr lang="en-US" altLang="zh-CN" strike="noStrike" noProof="1"/>
          </a:p>
        </p:txBody>
      </p:sp>
      <p:sp>
        <p:nvSpPr>
          <p:cNvPr id="9" name="Footer Placeholder 4"/>
          <p:cNvSpPr>
            <a:spLocks noGrp="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p>
            <a:pPr algn="ctr" fontAlgn="base"/>
            <a:endParaRPr lang="en-US" altLang="zh-CN" strike="noStrike" noProof="1"/>
          </a:p>
        </p:txBody>
      </p:sp>
      <p:sp>
        <p:nvSpPr>
          <p:cNvPr id="10" name="Slide Number Placeholder 5"/>
          <p:cNvSpPr>
            <a:spLocks noGrp="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lstStyle/>
          <a:p>
            <a:pPr algn="r" fontAlgn="base"/>
            <a:fld id="{9A0DB2DC-4C9A-4742-B13C-FB6460FD3503}" type="slidenum">
              <a:rPr lang="en-US" altLang="zh-CN" strike="noStrike" noProof="1" dirty="0">
                <a:latin typeface="Arial" panose="020B0604020202020204" pitchFamily="34" charset="0"/>
                <a:ea typeface="Arial" panose="020B0604020202020204" pitchFamily="34" charset="0"/>
                <a:cs typeface="+mn-cs"/>
              </a:rPr>
              <a:pPr algn="r" fontAlgn="base"/>
              <a:t>‹#›</a:t>
            </a:fld>
            <a:endParaRPr lang="en-US" altLang="zh-CN"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09600" y="190500"/>
            <a:ext cx="8026400" cy="5937250"/>
          </a:xfrm>
        </p:spPr>
        <p:txBody>
          <a:bodyPr vert="eaVert"/>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en-US" strike="noStrike" noProof="1"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609600" y="1174750"/>
            <a:ext cx="5384800" cy="4953000"/>
          </a:xfrm>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6197600" y="1174750"/>
            <a:ext cx="5384800" cy="4953000"/>
          </a:xfrm>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p>
          <a:p>
            <a:pPr lvl="1" fontAlgn="base"/>
            <a:r>
              <a:rPr lang="en-US" strike="noStrike" noProof="1" smtClean="0"/>
              <a:t>Second level</a:t>
            </a:r>
          </a:p>
          <a:p>
            <a:pPr lvl="2" fontAlgn="base"/>
            <a:r>
              <a:rPr lang="en-US" strike="noStrike" noProof="1" smtClean="0"/>
              <a:t>Third level</a:t>
            </a:r>
          </a:p>
          <a:p>
            <a:pPr lvl="3" fontAlgn="base"/>
            <a:r>
              <a:rPr lang="en-US" strike="noStrike" noProof="1" smtClean="0"/>
              <a:t>Fourth level</a:t>
            </a:r>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p>
        </p:txBody>
      </p:sp>
      <p:sp>
        <p:nvSpPr>
          <p:cNvPr id="8" name="Date Placeholder 4"/>
          <p:cNvSpPr>
            <a:spLocks noGrp="1"/>
          </p:cNvSpPr>
          <p:nvPr>
            <p:ph type="dt" sz="half" idx="1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p>
            <a:pPr fontAlgn="base"/>
            <a:endParaRPr lang="en-US" altLang="zh-CN" strike="noStrike" noProof="1"/>
          </a:p>
        </p:txBody>
      </p:sp>
      <p:sp>
        <p:nvSpPr>
          <p:cNvPr id="9" name="Footer Placeholder 5"/>
          <p:cNvSpPr>
            <a:spLocks noGrp="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p>
            <a:pPr algn="ctr" fontAlgn="base"/>
            <a:endParaRPr lang="en-US" altLang="zh-CN" strike="noStrike" noProof="1"/>
          </a:p>
        </p:txBody>
      </p:sp>
      <p:sp>
        <p:nvSpPr>
          <p:cNvPr id="10" name="Slide Number Placeholder 6"/>
          <p:cNvSpPr>
            <a:spLocks noGrp="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lstStyle/>
          <a:p>
            <a:pPr algn="r" fontAlgn="base"/>
            <a:fld id="{9A0DB2DC-4C9A-4742-B13C-FB6460FD3503}" type="slidenum">
              <a:rPr lang="en-US" altLang="zh-CN" strike="noStrike" noProof="1" dirty="0">
                <a:latin typeface="Arial" panose="020B0604020202020204" pitchFamily="34" charset="0"/>
                <a:ea typeface="Arial" panose="020B0604020202020204" pitchFamily="34" charset="0"/>
                <a:cs typeface="+mn-cs"/>
              </a:rPr>
              <a:pPr algn="r" fontAlgn="base"/>
              <a:t>‹#›</a:t>
            </a:fld>
            <a:endParaRPr lang="en-US" altLang="zh-CN"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lstStyle/>
          <a:p>
            <a:pPr lvl="0"/>
            <a:r>
              <a:rPr lang="en-US" altLang="zh-CN" dirty="0"/>
              <a:t>Click to edit Master title style</a:t>
            </a:r>
          </a:p>
        </p:txBody>
      </p:sp>
      <p:sp>
        <p:nvSpPr>
          <p:cNvPr id="1028" name="Rectangle 4"/>
          <p:cNvSpPr>
            <a:spLocks noGrp="1"/>
          </p:cNvSpPr>
          <p:nvPr>
            <p:ph type="body"/>
          </p:nvPr>
        </p:nvSpPr>
        <p:spPr>
          <a:xfrm>
            <a:off x="609600" y="1174750"/>
            <a:ext cx="10972800" cy="4953000"/>
          </a:xfrm>
          <a:prstGeom prst="rect">
            <a:avLst/>
          </a:prstGeom>
          <a:noFill/>
          <a:ln w="9525">
            <a:noFill/>
          </a:ln>
        </p:spPr>
        <p:txBody>
          <a:bodyPr anchor="t"/>
          <a:lstStyle/>
          <a:p>
            <a:pPr lvl="0" indent="-342900"/>
            <a:r>
              <a:rPr lang="en-US" altLang="zh-CN" dirty="0"/>
              <a:t>Click to edit Master text styles</a:t>
            </a:r>
          </a:p>
          <a:p>
            <a:pPr lvl="1" indent="-285750"/>
            <a:r>
              <a:rPr lang="en-US" altLang="zh-CN" dirty="0"/>
              <a:t>Second level</a:t>
            </a:r>
          </a:p>
          <a:p>
            <a:pPr lvl="2" indent="-228600"/>
            <a:r>
              <a:rPr lang="en-US" altLang="zh-CN" dirty="0"/>
              <a:t>Third level</a:t>
            </a:r>
          </a:p>
          <a:p>
            <a:pPr lvl="3" indent="-228600"/>
            <a:r>
              <a:rPr lang="en-US" altLang="zh-CN" dirty="0"/>
              <a:t>Fourth level</a:t>
            </a:r>
          </a:p>
          <a:p>
            <a:pPr lvl="4" indent="-228600"/>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lstStyle>
            <a:lvl1pPr>
              <a:defRPr sz="14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lstStyle>
            <a:lvl1pPr algn="ct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fontAlgn="base"/>
            <a:fld id="{9A0DB2DC-4C9A-4742-B13C-FB6460FD3503}" type="slidenum">
              <a:rPr lang="en-US" strike="noStrike" noProof="1" dirty="0">
                <a:latin typeface="Arial" panose="020B0604020202020204" pitchFamily="34" charset="0"/>
                <a:ea typeface="SimSun" panose="02010600030101010101" pitchFamily="2" charset="-122"/>
                <a:cs typeface="+mn-cs"/>
              </a:rPr>
              <a:pPr lvl="0" fontAlgn="base"/>
              <a:t>‹#›</a:t>
            </a:fld>
            <a:endParaRPr lang="en-US" strike="noStrike" noProof="1">
              <a:ea typeface="SimSun"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8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pslc.ws/macrog/pmma.htm" TargetMode="External"/><Relationship Id="rId2" Type="http://schemas.openxmlformats.org/officeDocument/2006/relationships/hyperlink" Target="https://pslc.ws/macrog/styrene.htm" TargetMode="External"/><Relationship Id="rId1" Type="http://schemas.openxmlformats.org/officeDocument/2006/relationships/slideLayout" Target="../slideLayouts/slideLayout2.xml"/><Relationship Id="rId6" Type="http://schemas.openxmlformats.org/officeDocument/2006/relationships/hyperlink" Target="https://pslc.ws/macrog/pib.htm" TargetMode="External"/><Relationship Id="rId5" Type="http://schemas.openxmlformats.org/officeDocument/2006/relationships/hyperlink" Target="https://pslc.ws/macrog/isoprene.htm" TargetMode="External"/><Relationship Id="rId4" Type="http://schemas.openxmlformats.org/officeDocument/2006/relationships/hyperlink" Target="https://pslc.ws/macrog/elas.htm"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ctrTitle"/>
          </p:nvPr>
        </p:nvSpPr>
        <p:spPr>
          <a:xfrm>
            <a:off x="290944" y="623454"/>
            <a:ext cx="7910947" cy="5818909"/>
          </a:xfrm>
        </p:spPr>
        <p:txBody>
          <a:bodyPr vert="horz" wrap="square" anchor="ctr"/>
          <a:lstStyle/>
          <a:p>
            <a:pPr algn="ctr" eaLnBrk="1" hangingPunct="1"/>
            <a:r>
              <a:rPr lang="en-US" sz="6000" b="1" kern="1200" dirty="0">
                <a:latin typeface="Times New Roman" pitchFamily="18" charset="0"/>
                <a:cs typeface="Times New Roman" pitchFamily="18" charset="0"/>
              </a:rPr>
              <a:t>POLYMER CHEMISTRY</a:t>
            </a:r>
            <a:br>
              <a:rPr lang="en-US" sz="6000" b="1" kern="1200" dirty="0">
                <a:latin typeface="Times New Roman" pitchFamily="18" charset="0"/>
                <a:cs typeface="Times New Roman" pitchFamily="18" charset="0"/>
              </a:rPr>
            </a:br>
            <a:r>
              <a:rPr lang="en-US" altLang="zh-CN" sz="6000" b="1" kern="1200" dirty="0" smtClean="0">
                <a:latin typeface="Times New Roman" pitchFamily="18" charset="0"/>
                <a:cs typeface="Times New Roman" pitchFamily="18" charset="0"/>
              </a:rPr>
              <a:t>AND</a:t>
            </a:r>
            <a:r>
              <a:rPr lang="en-US" altLang="zh-CN" sz="6000" b="1" dirty="0">
                <a:latin typeface="Times New Roman" pitchFamily="18" charset="0"/>
                <a:cs typeface="Times New Roman" pitchFamily="18" charset="0"/>
              </a:rPr>
              <a:t> </a:t>
            </a:r>
            <a:r>
              <a:rPr lang="en-US" altLang="zh-CN" sz="6000" b="1" kern="1200" dirty="0" smtClean="0">
                <a:latin typeface="Times New Roman" pitchFamily="18" charset="0"/>
                <a:cs typeface="Times New Roman" pitchFamily="18" charset="0"/>
              </a:rPr>
              <a:t>ORGANOMETALLIC </a:t>
            </a:r>
            <a:r>
              <a:rPr lang="en-US" altLang="zh-CN" sz="6000" b="1" kern="1200" dirty="0">
                <a:latin typeface="Times New Roman" pitchFamily="18" charset="0"/>
                <a:cs typeface="Times New Roman" pitchFamily="18" charset="0"/>
              </a:rPr>
              <a:t>CHEMISTRY</a:t>
            </a:r>
          </a:p>
        </p:txBody>
      </p:sp>
      <p:pic>
        <p:nvPicPr>
          <p:cNvPr id="102406" name="Picture 6" descr="Polymers- a significant branch of chemistry - Avens Blog | Avens Blog"/>
          <p:cNvPicPr>
            <a:picLocks noChangeAspect="1" noChangeArrowheads="1"/>
          </p:cNvPicPr>
          <p:nvPr/>
        </p:nvPicPr>
        <p:blipFill>
          <a:blip r:embed="rId2"/>
          <a:srcRect/>
          <a:stretch>
            <a:fillRect/>
          </a:stretch>
        </p:blipFill>
        <p:spPr bwMode="auto">
          <a:xfrm rot="5400000">
            <a:off x="6885708" y="1551712"/>
            <a:ext cx="6414657" cy="3782291"/>
          </a:xfrm>
          <a:prstGeom prst="rect">
            <a:avLst/>
          </a:prstGeom>
          <a:noFill/>
        </p:spPr>
      </p:pic>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18" y="180109"/>
            <a:ext cx="11817927" cy="6483927"/>
          </a:xfrm>
        </p:spPr>
        <p:txBody>
          <a:bodyPr/>
          <a:lstStyle/>
          <a:p>
            <a:pPr algn="ctr">
              <a:spcBef>
                <a:spcPts val="0"/>
              </a:spcBef>
              <a:buNone/>
            </a:pPr>
            <a:r>
              <a:rPr lang="en-US" b="1" u="sng" dirty="0" smtClean="0">
                <a:solidFill>
                  <a:schemeClr val="accent1">
                    <a:lumMod val="75000"/>
                  </a:schemeClr>
                </a:solidFill>
                <a:latin typeface="Times New Roman" pitchFamily="18" charset="0"/>
                <a:cs typeface="Times New Roman" pitchFamily="18" charset="0"/>
              </a:rPr>
              <a:t>Why do polymers have average molecular weight?</a:t>
            </a:r>
          </a:p>
          <a:p>
            <a:pPr algn="ctr">
              <a:spcBef>
                <a:spcPts val="0"/>
              </a:spcBef>
              <a:buNone/>
            </a:pPr>
            <a:endParaRPr lang="en-US" b="1" u="sng" dirty="0" smtClean="0">
              <a:solidFill>
                <a:schemeClr val="accent1">
                  <a:lumMod val="75000"/>
                </a:schemeClr>
              </a:solidFill>
              <a:latin typeface="Times New Roman" pitchFamily="18" charset="0"/>
              <a:cs typeface="Times New Roman" pitchFamily="18" charset="0"/>
            </a:endParaRPr>
          </a:p>
          <a:p>
            <a:pPr>
              <a:spcBef>
                <a:spcPts val="0"/>
              </a:spcBef>
            </a:pPr>
            <a:r>
              <a:rPr lang="en-US" sz="2400" dirty="0" smtClean="0">
                <a:latin typeface="Times New Roman" pitchFamily="18" charset="0"/>
                <a:cs typeface="Times New Roman" pitchFamily="18" charset="0"/>
              </a:rPr>
              <a:t>Polymers are </a:t>
            </a:r>
            <a:r>
              <a:rPr lang="en-US" sz="2400" i="1" dirty="0" smtClean="0">
                <a:solidFill>
                  <a:schemeClr val="accent1">
                    <a:lumMod val="75000"/>
                  </a:schemeClr>
                </a:solidFill>
                <a:latin typeface="Times New Roman" pitchFamily="18" charset="0"/>
                <a:cs typeface="Times New Roman" pitchFamily="18" charset="0"/>
              </a:rPr>
              <a:t>polydisperse</a:t>
            </a:r>
            <a:r>
              <a:rPr lang="en-US" sz="2400" dirty="0" smtClean="0">
                <a:latin typeface="Times New Roman" pitchFamily="18" charset="0"/>
                <a:cs typeface="Times New Roman" pitchFamily="18" charset="0"/>
              </a:rPr>
              <a:t> in nature that means polymers are not composed of identical molecules.</a:t>
            </a:r>
          </a:p>
          <a:p>
            <a:pPr>
              <a:spcBef>
                <a:spcPts val="0"/>
              </a:spcBef>
              <a:buNone/>
            </a:pPr>
            <a:r>
              <a:rPr lang="en-US" sz="2400" dirty="0" smtClean="0">
                <a:latin typeface="Times New Roman" pitchFamily="18" charset="0"/>
                <a:cs typeface="Times New Roman" pitchFamily="18" charset="0"/>
              </a:rPr>
              <a:t> </a:t>
            </a:r>
          </a:p>
          <a:p>
            <a:r>
              <a:rPr lang="en-US" sz="2400" dirty="0" smtClean="0">
                <a:latin typeface="Times New Roman" pitchFamily="18" charset="0"/>
                <a:cs typeface="Times New Roman" pitchFamily="18" charset="0"/>
              </a:rPr>
              <a:t>When polymerisation starts, a number of polymer chains start growing but all of them do not start at the same moment or stop their growth at the same time. Hence polymer molecules differ in the number of monomer units joined to have different molecular weights. Therefore the polymer molecules in a sample are of same chemical type but of different DP, size and molecular weight.</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 polymers all the chains have different molecular weight. For example, HDPE is made up of various long carbon chains, but the lengths of the chains may vary by thousands of monomer units. Because of this, polymer molecular weights are usually given as averages</a:t>
            </a:r>
            <a:r>
              <a:rPr lang="en-US" sz="2400" dirty="0" smtClean="0"/>
              <a:t>.</a:t>
            </a:r>
            <a:endParaRPr lang="en-IN" sz="2400" dirty="0" smtClean="0"/>
          </a:p>
          <a:p>
            <a:endParaRPr lang="en-IN"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ChangeArrowheads="1"/>
          </p:cNvSpPr>
          <p:nvPr/>
        </p:nvSpPr>
        <p:spPr bwMode="auto">
          <a:xfrm>
            <a:off x="235528" y="443345"/>
            <a:ext cx="11736099"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319088" algn="l"/>
              </a:tabLst>
            </a:pPr>
            <a:r>
              <a:rPr kumimoji="0" lang="en-US" sz="3200" b="1" i="0" strike="noStrike" cap="none" normalizeH="0" baseline="0" dirty="0" smtClean="0">
                <a:ln>
                  <a:noFill/>
                </a:ln>
                <a:solidFill>
                  <a:schemeClr val="accent6"/>
                </a:solidFill>
                <a:effectLst/>
                <a:latin typeface="Times New Roman" pitchFamily="18" charset="0"/>
                <a:ea typeface="Carlito" charset="0"/>
                <a:cs typeface="Times New Roman" pitchFamily="18" charset="0"/>
              </a:rPr>
              <a:t>4. </a:t>
            </a:r>
            <a:r>
              <a:rPr kumimoji="0" lang="en-US" sz="32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Isomorphic polymer blend:</a:t>
            </a:r>
            <a:r>
              <a:rPr kumimoji="0" lang="en-US" sz="3200" b="1" i="0" u="none" strike="noStrike" cap="none" normalizeH="0" baseline="0" dirty="0" smtClean="0">
                <a:ln>
                  <a:noFill/>
                </a:ln>
                <a:solidFill>
                  <a:schemeClr val="accent6"/>
                </a:solidFill>
                <a:effectLst/>
                <a:latin typeface="Times New Roman" pitchFamily="18" charset="0"/>
                <a:ea typeface="Carlito" charset="0"/>
                <a:cs typeface="Times New Roman" pitchFamily="18" charset="0"/>
              </a:rPr>
              <a:t> </a:t>
            </a:r>
          </a:p>
          <a:p>
            <a:pPr lvl="0">
              <a:tabLst>
                <a:tab pos="319088"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Polymer blends of two or more different semi-crystalline polymers. Ex:-</a:t>
            </a:r>
            <a:r>
              <a:rPr lang="en-US" sz="3200" dirty="0" smtClean="0"/>
              <a:t> </a:t>
            </a:r>
            <a:r>
              <a:rPr lang="en-US" sz="3200" dirty="0" smtClean="0">
                <a:latin typeface="Times New Roman" pitchFamily="18" charset="0"/>
                <a:ea typeface="Carlito" charset="0"/>
                <a:cs typeface="Times New Roman" pitchFamily="18" charset="0"/>
              </a:rPr>
              <a:t> Polyketone polymer blend of a </a:t>
            </a:r>
            <a:r>
              <a:rPr lang="en-US" sz="3200" dirty="0" err="1" smtClean="0">
                <a:latin typeface="Times New Roman" pitchFamily="18" charset="0"/>
                <a:ea typeface="Carlito" charset="0"/>
                <a:cs typeface="Times New Roman" pitchFamily="18" charset="0"/>
              </a:rPr>
              <a:t>polyketone</a:t>
            </a:r>
            <a:r>
              <a:rPr lang="en-US" sz="3200" dirty="0" smtClean="0">
                <a:latin typeface="Times New Roman" pitchFamily="18" charset="0"/>
                <a:ea typeface="Carlito" charset="0"/>
                <a:cs typeface="Times New Roman" pitchFamily="18" charset="0"/>
              </a:rPr>
              <a:t> copolymer with a Polyketone terpolymer</a:t>
            </a:r>
          </a:p>
          <a:p>
            <a:pPr marL="0" marR="0" lvl="0" indent="0" algn="l" defTabSz="914400" rtl="0" eaLnBrk="1" fontAlgn="base" latinLnBrk="0" hangingPunct="1">
              <a:lnSpc>
                <a:spcPct val="100000"/>
              </a:lnSpc>
              <a:spcBef>
                <a:spcPct val="0"/>
              </a:spcBef>
              <a:spcAft>
                <a:spcPct val="0"/>
              </a:spcAft>
              <a:buClrTx/>
              <a:buSzTx/>
              <a:tabLst>
                <a:tab pos="319088" algn="l"/>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tab pos="319088" algn="l"/>
              </a:tabLst>
            </a:pPr>
            <a:r>
              <a:rPr kumimoji="0" lang="en-US" sz="3200" b="1" i="0" strike="noStrike" cap="none" normalizeH="0" baseline="0" dirty="0" smtClean="0">
                <a:ln>
                  <a:noFill/>
                </a:ln>
                <a:solidFill>
                  <a:schemeClr val="accent6"/>
                </a:solidFill>
                <a:effectLst/>
                <a:latin typeface="Times New Roman" pitchFamily="18" charset="0"/>
                <a:ea typeface="Carlito" charset="0"/>
                <a:cs typeface="Times New Roman" pitchFamily="18" charset="0"/>
              </a:rPr>
              <a:t>5. </a:t>
            </a:r>
            <a:r>
              <a:rPr kumimoji="0" lang="en-US" sz="32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Compatible polymer blend:</a:t>
            </a:r>
            <a:r>
              <a:rPr kumimoji="0" lang="en-US" sz="3200" b="1" i="0" u="none" strike="noStrike" cap="none" normalizeH="0" baseline="0" dirty="0" smtClean="0">
                <a:ln>
                  <a:noFill/>
                </a:ln>
                <a:solidFill>
                  <a:schemeClr val="accent6"/>
                </a:solidFill>
                <a:effectLst/>
                <a:latin typeface="Times New Roman" pitchFamily="18" charset="0"/>
                <a:ea typeface="Carlito" charset="0"/>
                <a:cs typeface="Times New Roman" pitchFamily="18" charset="0"/>
              </a:rPr>
              <a:t> </a:t>
            </a:r>
          </a:p>
          <a:p>
            <a:pPr lvl="0" eaLnBrk="0" hangingPunct="0">
              <a:tabLst>
                <a:tab pos="319088"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Blends that are miscible in a certain range of composition and temperature, but immiscible in others. Example: </a:t>
            </a:r>
            <a:r>
              <a:rPr lang="en-US" sz="3200" dirty="0" smtClean="0">
                <a:latin typeface="Times New Roman" pitchFamily="18" charset="0"/>
                <a:ea typeface="Carlito" charset="0"/>
                <a:cs typeface="Times New Roman" pitchFamily="18" charset="0"/>
              </a:rPr>
              <a:t>PC(Polycarbonate )/ABS(</a:t>
            </a:r>
            <a:r>
              <a:rPr lang="en-US" sz="3200" dirty="0" err="1" smtClean="0">
                <a:latin typeface="Times New Roman" pitchFamily="18" charset="0"/>
                <a:ea typeface="Carlito" charset="0"/>
                <a:cs typeface="Times New Roman" pitchFamily="18" charset="0"/>
              </a:rPr>
              <a:t>Acrylonitrile</a:t>
            </a:r>
            <a:r>
              <a:rPr lang="en-US" sz="3200" dirty="0" smtClean="0">
                <a:latin typeface="Times New Roman" pitchFamily="18" charset="0"/>
                <a:ea typeface="Carlito" charset="0"/>
                <a:cs typeface="Times New Roman" pitchFamily="18" charset="0"/>
              </a:rPr>
              <a:t> butadiene styrene)</a:t>
            </a:r>
          </a:p>
          <a:p>
            <a:pPr marL="0" marR="0" lvl="0" indent="0" algn="l" defTabSz="914400" rtl="0" eaLnBrk="0" fontAlgn="base" latinLnBrk="0" hangingPunct="0">
              <a:lnSpc>
                <a:spcPct val="100000"/>
              </a:lnSpc>
              <a:spcBef>
                <a:spcPct val="0"/>
              </a:spcBef>
              <a:spcAft>
                <a:spcPct val="0"/>
              </a:spcAft>
              <a:buClrTx/>
              <a:buSzTx/>
              <a:buFontTx/>
              <a:buNone/>
              <a:tabLst>
                <a:tab pos="31908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618" y="426605"/>
            <a:ext cx="10972800" cy="4953000"/>
          </a:xfrm>
        </p:spPr>
        <p:txBody>
          <a:bodyPr/>
          <a:lstStyle/>
          <a:p>
            <a:pPr>
              <a:buNone/>
            </a:pPr>
            <a:r>
              <a:rPr lang="en-IN" b="1" u="sng" dirty="0" smtClean="0">
                <a:solidFill>
                  <a:schemeClr val="accent6"/>
                </a:solidFill>
                <a:latin typeface="Times New Roman" pitchFamily="18" charset="0"/>
                <a:cs typeface="Times New Roman" pitchFamily="18" charset="0"/>
              </a:rPr>
              <a:t>Methods of polymer blending</a:t>
            </a:r>
            <a:r>
              <a:rPr lang="en-IN" b="1" dirty="0" smtClean="0">
                <a:solidFill>
                  <a:schemeClr val="accent6"/>
                </a:solidFill>
                <a:latin typeface="Times New Roman" pitchFamily="18" charset="0"/>
                <a:cs typeface="Times New Roman" pitchFamily="18" charset="0"/>
              </a:rPr>
              <a:t>:</a:t>
            </a:r>
          </a:p>
          <a:p>
            <a:pPr>
              <a:buNone/>
            </a:pPr>
            <a:r>
              <a:rPr lang="en-IN" b="1"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Generally, blending methods are:</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Mechanical mixing-cheapest </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Melt mixing</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Fine powder mixing </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Use of monomer(s) as solvent for another component, then polymerization.</a:t>
            </a:r>
            <a:endParaRPr lang="en-US"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Solution mixing</a:t>
            </a:r>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083" y="401444"/>
            <a:ext cx="11281317" cy="5726306"/>
          </a:xfrm>
        </p:spPr>
        <p:txBody>
          <a:bodyPr/>
          <a:lstStyle/>
          <a:p>
            <a:pPr>
              <a:buNone/>
            </a:pPr>
            <a:r>
              <a:rPr lang="en-IN" b="1" u="sng" dirty="0" smtClean="0">
                <a:solidFill>
                  <a:schemeClr val="accent6"/>
                </a:solidFill>
                <a:latin typeface="Times New Roman" pitchFamily="18" charset="0"/>
                <a:cs typeface="Times New Roman" pitchFamily="18" charset="0"/>
              </a:rPr>
              <a:t>Advantages of blending</a:t>
            </a:r>
            <a:r>
              <a:rPr lang="en-IN" b="1" dirty="0" smtClean="0">
                <a:solidFill>
                  <a:schemeClr val="accent6"/>
                </a:solidFill>
                <a:latin typeface="Times New Roman" pitchFamily="18" charset="0"/>
                <a:cs typeface="Times New Roman" pitchFamily="18" charset="0"/>
              </a:rPr>
              <a:t>: </a:t>
            </a:r>
            <a:endParaRPr lang="en-US" dirty="0" smtClean="0">
              <a:solidFill>
                <a:schemeClr val="accent6"/>
              </a:solidFill>
              <a:latin typeface="Times New Roman" pitchFamily="18" charset="0"/>
              <a:cs typeface="Times New Roman" pitchFamily="18" charset="0"/>
            </a:endParaRPr>
          </a:p>
          <a:p>
            <a:r>
              <a:rPr lang="en-IN" dirty="0" smtClean="0">
                <a:latin typeface="Times New Roman" pitchFamily="18" charset="0"/>
                <a:cs typeface="Times New Roman" pitchFamily="18" charset="0"/>
              </a:rPr>
              <a:t> Producing materials having desired properties at lowest cost.</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It improves solvent and chemical resistance.</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It improves flame resistance.</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Recycling of industrial and municipal plastics waste. </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Blending reduces the material cost.</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Enables to produce materials with higher aesthetic value.</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6"/>
                </a:solidFill>
                <a:latin typeface="Times New Roman" pitchFamily="18" charset="0"/>
                <a:cs typeface="Times New Roman" pitchFamily="18" charset="0"/>
              </a:rPr>
              <a:t> </a:t>
            </a:r>
            <a:r>
              <a:rPr lang="en-US" b="1" u="sng" dirty="0" smtClean="0">
                <a:solidFill>
                  <a:schemeClr val="accent6"/>
                </a:solidFill>
                <a:latin typeface="Times New Roman" pitchFamily="18" charset="0"/>
                <a:cs typeface="Times New Roman" pitchFamily="18" charset="0"/>
              </a:rPr>
              <a:t>Ziegler-Natta Catalysts</a:t>
            </a:r>
            <a:endParaRPr lang="en-US" u="sng" dirty="0">
              <a:solidFill>
                <a:schemeClr val="accent6"/>
              </a:solidFill>
              <a:latin typeface="Times New Roman" pitchFamily="18" charset="0"/>
              <a:cs typeface="Times New Roman" pitchFamily="18" charset="0"/>
            </a:endParaRPr>
          </a:p>
        </p:txBody>
      </p:sp>
      <p:sp>
        <p:nvSpPr>
          <p:cNvPr id="6" name="Content Placeholder 5"/>
          <p:cNvSpPr>
            <a:spLocks noGrp="1"/>
          </p:cNvSpPr>
          <p:nvPr>
            <p:ph idx="1"/>
          </p:nvPr>
        </p:nvSpPr>
        <p:spPr>
          <a:xfrm>
            <a:off x="554182" y="814532"/>
            <a:ext cx="10972800" cy="3272559"/>
          </a:xfrm>
        </p:spPr>
        <p:txBody>
          <a:bodyPr/>
          <a:lstStyle/>
          <a:p>
            <a:pPr marL="274320">
              <a:spcBef>
                <a:spcPts val="600"/>
              </a:spcBef>
            </a:pPr>
            <a:r>
              <a:rPr lang="en-US" dirty="0" smtClean="0">
                <a:latin typeface="Times New Roman" pitchFamily="18" charset="0"/>
                <a:cs typeface="Times New Roman" pitchFamily="18" charset="0"/>
              </a:rPr>
              <a:t>Combination of a transition metal compound of an element from groups IV to VIII, and an organometallic compound of a metal from groups I to III.</a:t>
            </a:r>
          </a:p>
          <a:p>
            <a:pPr marL="274320">
              <a:spcBef>
                <a:spcPts val="600"/>
              </a:spcBef>
            </a:pPr>
            <a:r>
              <a:rPr lang="en-US" dirty="0" smtClean="0">
                <a:latin typeface="Times New Roman" pitchFamily="18" charset="0"/>
                <a:cs typeface="Times New Roman" pitchFamily="18" charset="0"/>
              </a:rPr>
              <a:t>Catalyst – Transition metal</a:t>
            </a:r>
          </a:p>
          <a:p>
            <a:pPr marL="274320">
              <a:spcBef>
                <a:spcPts val="600"/>
              </a:spcBef>
            </a:pPr>
            <a:r>
              <a:rPr lang="en-US" dirty="0" smtClean="0">
                <a:latin typeface="Times New Roman" pitchFamily="18" charset="0"/>
                <a:cs typeface="Times New Roman" pitchFamily="18" charset="0"/>
              </a:rPr>
              <a:t>Co-catalyst – Organometallic Compound, mainly alkyl or alkyl halides of aluminium and boron, or methylaluminoxane.</a:t>
            </a:r>
            <a:endParaRPr lang="en-US" dirty="0">
              <a:latin typeface="Times New Roman" pitchFamily="18" charset="0"/>
              <a:cs typeface="Times New Roman" pitchFamily="18" charset="0"/>
            </a:endParaRPr>
          </a:p>
        </p:txBody>
      </p:sp>
      <p:sp>
        <p:nvSpPr>
          <p:cNvPr id="1026" name="AutoShape 2" descr="What is a Ziegler-Natta catalyst?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What is a Ziegler-Natta catalyst?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84909" y="4170219"/>
            <a:ext cx="11471564" cy="2062103"/>
          </a:xfrm>
          <a:prstGeom prst="rect">
            <a:avLst/>
          </a:prstGeom>
        </p:spPr>
        <p:txBody>
          <a:bodyPr wrap="square">
            <a:spAutoFit/>
          </a:bodyPr>
          <a:lstStyle/>
          <a:p>
            <a:r>
              <a:rPr lang="en-IN" sz="3200" dirty="0" smtClean="0">
                <a:latin typeface="Times New Roman" pitchFamily="18" charset="0"/>
                <a:cs typeface="Times New Roman" pitchFamily="18" charset="0"/>
              </a:rPr>
              <a:t>Ziegler-Natta catalysts are prepared by reacting certain transition metal halides with organometallic compounds.</a:t>
            </a: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IN" sz="3200" i="1" dirty="0" smtClean="0">
                <a:solidFill>
                  <a:schemeClr val="accent6"/>
                </a:solidFill>
                <a:latin typeface="Times New Roman" pitchFamily="18" charset="0"/>
                <a:cs typeface="Times New Roman" pitchFamily="18" charset="0"/>
              </a:rPr>
              <a:t>Ex: TiCl</a:t>
            </a:r>
            <a:r>
              <a:rPr lang="en-IN" sz="3200" i="1" baseline="-25000" dirty="0" smtClean="0">
                <a:solidFill>
                  <a:schemeClr val="accent6"/>
                </a:solidFill>
                <a:latin typeface="Times New Roman" pitchFamily="18" charset="0"/>
                <a:cs typeface="Times New Roman" pitchFamily="18" charset="0"/>
              </a:rPr>
              <a:t>4</a:t>
            </a:r>
            <a:r>
              <a:rPr lang="en-IN" sz="3200" i="1" dirty="0" smtClean="0">
                <a:solidFill>
                  <a:schemeClr val="accent6"/>
                </a:solidFill>
                <a:latin typeface="Times New Roman" pitchFamily="18" charset="0"/>
                <a:cs typeface="Times New Roman" pitchFamily="18" charset="0"/>
              </a:rPr>
              <a:t> (transition metal halide) and Al(C</a:t>
            </a:r>
            <a:r>
              <a:rPr lang="en-IN" sz="3200" i="1" baseline="-25000" dirty="0" smtClean="0">
                <a:solidFill>
                  <a:schemeClr val="accent6"/>
                </a:solidFill>
                <a:latin typeface="Times New Roman" pitchFamily="18" charset="0"/>
                <a:cs typeface="Times New Roman" pitchFamily="18" charset="0"/>
              </a:rPr>
              <a:t>2</a:t>
            </a:r>
            <a:r>
              <a:rPr lang="en-IN" sz="3200" i="1" dirty="0" smtClean="0">
                <a:solidFill>
                  <a:schemeClr val="accent6"/>
                </a:solidFill>
                <a:latin typeface="Times New Roman" pitchFamily="18" charset="0"/>
                <a:cs typeface="Times New Roman" pitchFamily="18" charset="0"/>
              </a:rPr>
              <a:t>H</a:t>
            </a:r>
            <a:r>
              <a:rPr lang="en-IN" sz="3200" i="1" baseline="-25000" dirty="0" smtClean="0">
                <a:solidFill>
                  <a:schemeClr val="accent6"/>
                </a:solidFill>
                <a:latin typeface="Times New Roman" pitchFamily="18" charset="0"/>
                <a:cs typeface="Times New Roman" pitchFamily="18" charset="0"/>
              </a:rPr>
              <a:t>5</a:t>
            </a:r>
            <a:r>
              <a:rPr lang="en-IN" sz="3200" i="1" dirty="0" smtClean="0">
                <a:solidFill>
                  <a:schemeClr val="accent6"/>
                </a:solidFill>
                <a:latin typeface="Times New Roman" pitchFamily="18" charset="0"/>
                <a:cs typeface="Times New Roman" pitchFamily="18" charset="0"/>
              </a:rPr>
              <a:t>)</a:t>
            </a:r>
            <a:r>
              <a:rPr lang="en-IN" sz="3200" i="1" baseline="-25000" dirty="0" smtClean="0">
                <a:solidFill>
                  <a:schemeClr val="accent6"/>
                </a:solidFill>
                <a:latin typeface="Times New Roman" pitchFamily="18" charset="0"/>
                <a:cs typeface="Times New Roman" pitchFamily="18" charset="0"/>
              </a:rPr>
              <a:t>4</a:t>
            </a:r>
            <a:r>
              <a:rPr lang="en-IN" sz="3200" i="1" dirty="0" smtClean="0">
                <a:solidFill>
                  <a:schemeClr val="accent6"/>
                </a:solidFill>
                <a:latin typeface="Times New Roman" pitchFamily="18" charset="0"/>
                <a:cs typeface="Times New Roman" pitchFamily="18" charset="0"/>
              </a:rPr>
              <a:t> (organometallic compound</a:t>
            </a:r>
            <a:endParaRPr lang="en-US" sz="3200" i="1" dirty="0">
              <a:solidFill>
                <a:schemeClr val="accent6"/>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Times New Roman" pitchFamily="18" charset="0"/>
                <a:cs typeface="Times New Roman" pitchFamily="18" charset="0"/>
              </a:rPr>
              <a:t>Structure of Zeigler Natta Catalyst</a:t>
            </a:r>
            <a:endParaRPr lang="en-US" b="1" dirty="0">
              <a:solidFill>
                <a:schemeClr val="accent6"/>
              </a:solidFill>
              <a:latin typeface="Times New Roman" pitchFamily="18" charset="0"/>
              <a:cs typeface="Times New Roman" pitchFamily="18" charset="0"/>
            </a:endParaRPr>
          </a:p>
        </p:txBody>
      </p:sp>
      <p:pic>
        <p:nvPicPr>
          <p:cNvPr id="2050" name="Picture 2" descr="C:\Users\Rout\Documents\main-qimg-a31fc3a7727947c85dd7f461c73f52c6 (1).jpg"/>
          <p:cNvPicPr>
            <a:picLocks noGrp="1" noChangeAspect="1" noChangeArrowheads="1"/>
          </p:cNvPicPr>
          <p:nvPr>
            <p:ph idx="1"/>
          </p:nvPr>
        </p:nvPicPr>
        <p:blipFill>
          <a:blip r:embed="rId2"/>
          <a:srcRect b="24728"/>
          <a:stretch>
            <a:fillRect/>
          </a:stretch>
        </p:blipFill>
        <p:spPr bwMode="auto">
          <a:xfrm>
            <a:off x="418002" y="1386806"/>
            <a:ext cx="11402536" cy="3711667"/>
          </a:xfrm>
          <a:prstGeom prst="rect">
            <a:avLst/>
          </a:prstGeom>
          <a:noFill/>
        </p:spPr>
      </p:pic>
      <p:pic>
        <p:nvPicPr>
          <p:cNvPr id="6" name="Picture 2" descr="C:\Users\Rout\Documents\main-qimg-a31fc3a7727947c85dd7f461c73f52c6 (1).jpg"/>
          <p:cNvPicPr>
            <a:picLocks noChangeAspect="1" noChangeArrowheads="1"/>
          </p:cNvPicPr>
          <p:nvPr/>
        </p:nvPicPr>
        <p:blipFill>
          <a:blip r:embed="rId2"/>
          <a:srcRect l="27804" t="8401" r="55429" b="71369"/>
          <a:stretch>
            <a:fillRect/>
          </a:stretch>
        </p:blipFill>
        <p:spPr bwMode="auto">
          <a:xfrm>
            <a:off x="8936181" y="914400"/>
            <a:ext cx="1911927" cy="997527"/>
          </a:xfrm>
          <a:prstGeom prst="rect">
            <a:avLst/>
          </a:prstGeom>
          <a:noFill/>
          <a:ln w="9525">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0" y="182526"/>
            <a:ext cx="10931236" cy="830997"/>
          </a:xfrm>
          <a:prstGeom prst="rect">
            <a:avLst/>
          </a:prstGeom>
        </p:spPr>
        <p:txBody>
          <a:bodyPr wrap="square">
            <a:spAutoFit/>
          </a:bodyPr>
          <a:lstStyle/>
          <a:p>
            <a:r>
              <a:rPr lang="en-IN" sz="2400" b="1" u="sng" dirty="0" smtClean="0">
                <a:solidFill>
                  <a:schemeClr val="accent6"/>
                </a:solidFill>
                <a:latin typeface="Times New Roman" pitchFamily="18" charset="0"/>
                <a:cs typeface="Times New Roman" pitchFamily="18" charset="0"/>
              </a:rPr>
              <a:t>Co-ordination Polymerisation or Ziegler-Natta Catalytic Polymerization or Heterogeneous catalysis</a:t>
            </a:r>
            <a:endParaRPr lang="en-US" sz="2400" dirty="0">
              <a:solidFill>
                <a:schemeClr val="accent6"/>
              </a:solidFill>
              <a:latin typeface="Times New Roman" pitchFamily="18" charset="0"/>
              <a:cs typeface="Times New Roman" pitchFamily="18" charset="0"/>
            </a:endParaRPr>
          </a:p>
        </p:txBody>
      </p:sp>
      <p:pic>
        <p:nvPicPr>
          <p:cNvPr id="5" name="image1.jpeg"/>
          <p:cNvPicPr/>
          <p:nvPr/>
        </p:nvPicPr>
        <p:blipFill>
          <a:blip r:embed="rId2" cstate="print"/>
          <a:srcRect l="-1002" r="1528" b="48875"/>
          <a:stretch>
            <a:fillRect/>
          </a:stretch>
        </p:blipFill>
        <p:spPr>
          <a:xfrm>
            <a:off x="478971" y="1161142"/>
            <a:ext cx="11466285" cy="4978401"/>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jpeg"/>
          <p:cNvPicPr/>
          <p:nvPr/>
        </p:nvPicPr>
        <p:blipFill>
          <a:blip r:embed="rId2" cstate="print"/>
          <a:srcRect t="49379" r="2387" b="2114"/>
          <a:stretch>
            <a:fillRect/>
          </a:stretch>
        </p:blipFill>
        <p:spPr>
          <a:xfrm>
            <a:off x="493487" y="290286"/>
            <a:ext cx="11335656" cy="577668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iegler-Natta-Catalyst-2-700x406.png"/>
          <p:cNvPicPr>
            <a:picLocks noChangeAspect="1"/>
          </p:cNvPicPr>
          <p:nvPr/>
        </p:nvPicPr>
        <p:blipFill>
          <a:blip r:embed="rId2"/>
          <a:srcRect t="8882" r="-4394" b="4127"/>
          <a:stretch>
            <a:fillRect/>
          </a:stretch>
        </p:blipFill>
        <p:spPr>
          <a:xfrm>
            <a:off x="0" y="565265"/>
            <a:ext cx="11454938" cy="5536277"/>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199" y="324208"/>
            <a:ext cx="11360727" cy="1723549"/>
          </a:xfrm>
          <a:prstGeom prst="rect">
            <a:avLst/>
          </a:prstGeom>
        </p:spPr>
        <p:txBody>
          <a:bodyPr wrap="square">
            <a:spAutoFit/>
          </a:bodyPr>
          <a:lstStyle/>
          <a:p>
            <a:pPr marL="274320">
              <a:spcBef>
                <a:spcPts val="600"/>
              </a:spcBef>
            </a:pPr>
            <a:r>
              <a:rPr lang="en-US" sz="3200" b="1" u="sng" dirty="0" smtClean="0">
                <a:solidFill>
                  <a:schemeClr val="accent6"/>
                </a:solidFill>
                <a:latin typeface="Times New Roman" pitchFamily="18" charset="0"/>
                <a:cs typeface="Times New Roman" pitchFamily="18" charset="0"/>
              </a:rPr>
              <a:t>Significance of Zeigler Natta Catalyst</a:t>
            </a:r>
          </a:p>
          <a:p>
            <a:pPr marL="274320">
              <a:spcBef>
                <a:spcPts val="600"/>
              </a:spcBef>
            </a:pPr>
            <a:endParaRPr lang="en-US" sz="3200" b="1" u="sng" dirty="0" smtClean="0">
              <a:solidFill>
                <a:schemeClr val="accent6"/>
              </a:solidFill>
              <a:latin typeface="Times New Roman" pitchFamily="18" charset="0"/>
              <a:cs typeface="Times New Roman" pitchFamily="18" charset="0"/>
            </a:endParaRPr>
          </a:p>
          <a:p>
            <a:pPr marL="445770" indent="-514350">
              <a:spcBef>
                <a:spcPts val="600"/>
              </a:spcBef>
              <a:buAutoNum type="arabicPeriod"/>
            </a:pPr>
            <a:r>
              <a:rPr lang="en-US" sz="3200" dirty="0" smtClean="0">
                <a:latin typeface="Times New Roman" pitchFamily="18" charset="0"/>
                <a:cs typeface="Times New Roman" pitchFamily="18" charset="0"/>
              </a:rPr>
              <a:t>Used to produce linear polymers, without branching. E.g. HDPE </a:t>
            </a:r>
          </a:p>
        </p:txBody>
      </p:sp>
      <p:pic>
        <p:nvPicPr>
          <p:cNvPr id="4" name="Picture 10" descr="C:\Users\MIET\Desktop\NOTES\5aad2c24-b2cf-11e9-b046-02d8bc535ac2 (1).app"/>
          <p:cNvPicPr>
            <a:picLocks noChangeAspect="1" noChangeArrowheads="1"/>
          </p:cNvPicPr>
          <p:nvPr/>
        </p:nvPicPr>
        <p:blipFill>
          <a:blip r:embed="rId2"/>
          <a:srcRect/>
          <a:stretch>
            <a:fillRect/>
          </a:stretch>
        </p:blipFill>
        <p:spPr bwMode="auto">
          <a:xfrm>
            <a:off x="1939202" y="2744498"/>
            <a:ext cx="8521318" cy="1882919"/>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idx="1"/>
          </p:nvPr>
        </p:nvSpPr>
        <p:spPr>
          <a:xfrm>
            <a:off x="387927" y="329624"/>
            <a:ext cx="11582400" cy="709468"/>
          </a:xfrm>
        </p:spPr>
        <p:txBody>
          <a:bodyPr/>
          <a:lstStyle/>
          <a:p>
            <a:pPr marL="445770" indent="-514350">
              <a:spcBef>
                <a:spcPts val="600"/>
              </a:spcBef>
              <a:buNone/>
            </a:pPr>
            <a:r>
              <a:rPr lang="en-US" dirty="0" smtClean="0">
                <a:latin typeface="Times New Roman" pitchFamily="18" charset="0"/>
                <a:cs typeface="Times New Roman" pitchFamily="18" charset="0"/>
              </a:rPr>
              <a:t>2. To produce Isotactic polymers.</a:t>
            </a:r>
            <a:endParaRPr lang="en-US" dirty="0">
              <a:latin typeface="Times New Roman" pitchFamily="18" charset="0"/>
              <a:cs typeface="Times New Roman" pitchFamily="18" charset="0"/>
            </a:endParaRPr>
          </a:p>
        </p:txBody>
      </p:sp>
      <p:pic>
        <p:nvPicPr>
          <p:cNvPr id="188425" name="Picture 9" descr="C:\Users\MIET\Desktop\NOTES\A-PP-structure-showing-generic-chemical-composition-B-Synthesis-of-PP-from.png"/>
          <p:cNvPicPr>
            <a:picLocks noChangeAspect="1" noChangeArrowheads="1"/>
          </p:cNvPicPr>
          <p:nvPr/>
        </p:nvPicPr>
        <p:blipFill>
          <a:blip r:embed="rId2"/>
          <a:srcRect l="13945" t="56932" r="11680"/>
          <a:stretch>
            <a:fillRect/>
          </a:stretch>
        </p:blipFill>
        <p:spPr bwMode="auto">
          <a:xfrm>
            <a:off x="1954943" y="1579417"/>
            <a:ext cx="8455024" cy="1856509"/>
          </a:xfrm>
          <a:prstGeom prst="rect">
            <a:avLst/>
          </a:prstGeom>
          <a:noFill/>
        </p:spPr>
      </p:pic>
      <p:pic>
        <p:nvPicPr>
          <p:cNvPr id="11" name="Picture 9" descr="C:\Users\MIET\Desktop\NOTES\A-PP-structure-showing-generic-chemical-composition-B-Synthesis-of-PP-from.png"/>
          <p:cNvPicPr>
            <a:picLocks noChangeAspect="1" noChangeArrowheads="1"/>
          </p:cNvPicPr>
          <p:nvPr/>
        </p:nvPicPr>
        <p:blipFill>
          <a:blip r:embed="rId2"/>
          <a:srcRect l="5013" r="3951" b="46218"/>
          <a:stretch>
            <a:fillRect/>
          </a:stretch>
        </p:blipFill>
        <p:spPr bwMode="auto">
          <a:xfrm>
            <a:off x="1670530" y="3910763"/>
            <a:ext cx="8332452" cy="186658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85" y="637309"/>
            <a:ext cx="11136923" cy="872836"/>
          </a:xfrm>
        </p:spPr>
        <p:txBody>
          <a:bodyPr/>
          <a:lstStyle/>
          <a:p>
            <a:r>
              <a:rPr lang="en-IN" b="1" u="sng" dirty="0" smtClean="0">
                <a:solidFill>
                  <a:schemeClr val="accent1">
                    <a:lumMod val="75000"/>
                  </a:schemeClr>
                </a:solidFill>
                <a:latin typeface="Times New Roman" pitchFamily="18" charset="0"/>
                <a:cs typeface="Times New Roman" pitchFamily="18" charset="0"/>
              </a:rPr>
              <a:t>MOLECULAR WEIGHT DETERMINATION:</a:t>
            </a:r>
            <a:r>
              <a:rPr lang="en-US" dirty="0" smtClean="0">
                <a:solidFill>
                  <a:schemeClr val="accent1">
                    <a:lumMod val="75000"/>
                  </a:schemeClr>
                </a:solidFill>
                <a:latin typeface="Times New Roman" pitchFamily="18" charset="0"/>
                <a:cs typeface="Times New Roman" pitchFamily="18" charset="0"/>
              </a:rPr>
              <a:t/>
            </a:r>
            <a:br>
              <a:rPr lang="en-US" dirty="0" smtClean="0">
                <a:solidFill>
                  <a:schemeClr val="accent1">
                    <a:lumMod val="75000"/>
                  </a:schemeClr>
                </a:solidFill>
                <a:latin typeface="Times New Roman" pitchFamily="18" charset="0"/>
                <a:cs typeface="Times New Roman" pitchFamily="18" charset="0"/>
              </a:rPr>
            </a:br>
            <a:endParaRPr lang="en-US"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IN" dirty="0" smtClean="0"/>
          </a:p>
          <a:p>
            <a:pPr>
              <a:buNone/>
            </a:pPr>
            <a:r>
              <a:rPr lang="en-IN" dirty="0" smtClean="0">
                <a:latin typeface="Times New Roman" pitchFamily="18" charset="0"/>
                <a:cs typeface="Times New Roman" pitchFamily="18" charset="0"/>
              </a:rPr>
              <a:t>There are two ways to calculate the average molecular weight:</a:t>
            </a:r>
          </a:p>
          <a:p>
            <a:pPr>
              <a:buNone/>
            </a:pP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1. Number Average Molecular Weight (M̅n)</a:t>
            </a:r>
          </a:p>
          <a:p>
            <a:pPr>
              <a:buNone/>
            </a:pP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2. Weight Average Molecular Weight (M̅w)</a:t>
            </a: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p:cNvSpPr>
            <a:spLocks noGrp="1"/>
          </p:cNvSpPr>
          <p:nvPr>
            <p:ph idx="1"/>
          </p:nvPr>
        </p:nvSpPr>
        <p:spPr>
          <a:xfrm>
            <a:off x="387927" y="329623"/>
            <a:ext cx="11582400" cy="3272559"/>
          </a:xfrm>
        </p:spPr>
        <p:txBody>
          <a:bodyPr/>
          <a:lstStyle/>
          <a:p>
            <a:pPr marL="445770" indent="-514350">
              <a:spcBef>
                <a:spcPts val="600"/>
              </a:spcBef>
              <a:buNone/>
            </a:pPr>
            <a:r>
              <a:rPr lang="en-US" dirty="0" smtClean="0">
                <a:latin typeface="Times New Roman" pitchFamily="18" charset="0"/>
                <a:cs typeface="Times New Roman" pitchFamily="18" charset="0"/>
              </a:rPr>
              <a:t>3. To produce stereo-regular and stereo-selective polymers.</a:t>
            </a:r>
            <a:endParaRPr lang="en-US" dirty="0">
              <a:latin typeface="Times New Roman" pitchFamily="18" charset="0"/>
              <a:cs typeface="Times New Roman" pitchFamily="18" charset="0"/>
            </a:endParaRPr>
          </a:p>
        </p:txBody>
      </p:sp>
      <p:pic>
        <p:nvPicPr>
          <p:cNvPr id="5121" name="Picture 1" descr="C:\Users\MIET\Desktop\NOTES\download.jpg"/>
          <p:cNvPicPr>
            <a:picLocks noChangeAspect="1" noChangeArrowheads="1"/>
          </p:cNvPicPr>
          <p:nvPr/>
        </p:nvPicPr>
        <p:blipFill>
          <a:blip r:embed="rId2"/>
          <a:srcRect/>
          <a:stretch>
            <a:fillRect/>
          </a:stretch>
        </p:blipFill>
        <p:spPr bwMode="auto">
          <a:xfrm>
            <a:off x="1579418" y="1594138"/>
            <a:ext cx="8991601" cy="340890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
          <p:cNvSpPr>
            <a:spLocks noChangeArrowheads="1"/>
          </p:cNvSpPr>
          <p:nvPr/>
        </p:nvSpPr>
        <p:spPr bwMode="auto">
          <a:xfrm>
            <a:off x="415637" y="387927"/>
            <a:ext cx="11244262"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Number Average Molecular Weight</a:t>
            </a:r>
          </a:p>
          <a:p>
            <a:pPr marL="0" marR="0" lvl="0" indent="0" algn="l" defTabSz="914400" rtl="0" eaLnBrk="1" fontAlgn="base" latinLnBrk="0" hangingPunct="1">
              <a:lnSpc>
                <a:spcPct val="100000"/>
              </a:lnSpc>
              <a:spcBef>
                <a:spcPct val="0"/>
              </a:spcBef>
              <a:spcAft>
                <a:spcPct val="0"/>
              </a:spcAft>
              <a:buClrTx/>
              <a:buSzTx/>
              <a:buFontTx/>
              <a:buNone/>
              <a:tabLst/>
            </a:pPr>
            <a:endParaRPr lang="en-US" sz="3200" b="1" u="sng" dirty="0" smtClean="0">
              <a:solidFill>
                <a:schemeClr val="accent1">
                  <a:lumMod val="75000"/>
                </a:schemeClr>
              </a:solidFill>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Molecular weight is determined by calculating the total molecular weight of monomer and total number of monomer.</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
        <p:nvSpPr>
          <p:cNvPr id="140290" name="Rectangle 2"/>
          <p:cNvSpPr>
            <a:spLocks noChangeArrowheads="1"/>
          </p:cNvSpPr>
          <p:nvPr/>
        </p:nvSpPr>
        <p:spPr bwMode="auto">
          <a:xfrm>
            <a:off x="471053" y="4391890"/>
            <a:ext cx="6303819"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Calibri"/>
                <a:ea typeface="Calibri" pitchFamily="34" charset="0"/>
                <a:cs typeface="Times New Roman" pitchFamily="18" charset="0"/>
              </a:rPr>
              <a:t>•</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Mi</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total molecular weight of monomer.</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Calibri"/>
                <a:ea typeface="Calibri" pitchFamily="34" charset="0"/>
                <a:cs typeface="Times New Roman" pitchFamily="18" charset="0"/>
              </a:rPr>
              <a:t>•</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Ni</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number of monomer molecules.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Calibri"/>
                <a:ea typeface="Calibri" pitchFamily="34" charset="0"/>
                <a:cs typeface="Times New Roman" pitchFamily="18" charset="0"/>
              </a:rPr>
              <a:t>•</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0" i="1"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Mn</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number average molecular weight.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29027" name="Picture 3" descr="C:\Users\MIET\Desktop\Molecular+weight+determination.jpg"/>
          <p:cNvPicPr>
            <a:picLocks noChangeAspect="1" noChangeArrowheads="1"/>
          </p:cNvPicPr>
          <p:nvPr/>
        </p:nvPicPr>
        <p:blipFill>
          <a:blip r:embed="rId2">
            <a:lum bright="-10000" contrast="-10000"/>
          </a:blip>
          <a:srcRect l="16349" t="44777" r="26158" b="23252"/>
          <a:stretch>
            <a:fillRect/>
          </a:stretch>
        </p:blipFill>
        <p:spPr bwMode="auto">
          <a:xfrm>
            <a:off x="2355273" y="2875901"/>
            <a:ext cx="3103418" cy="1294317"/>
          </a:xfrm>
          <a:prstGeom prst="rect">
            <a:avLst/>
          </a:prstGeom>
          <a:noFill/>
        </p:spPr>
      </p:pic>
      <p:sp>
        <p:nvSpPr>
          <p:cNvPr id="7" name="Rectangle 6"/>
          <p:cNvSpPr/>
          <p:nvPr/>
        </p:nvSpPr>
        <p:spPr>
          <a:xfrm>
            <a:off x="5536275" y="2992580"/>
            <a:ext cx="3940233" cy="954107"/>
          </a:xfrm>
          <a:prstGeom prst="rect">
            <a:avLst/>
          </a:prstGeom>
        </p:spPr>
        <p:txBody>
          <a:bodyPr wrap="square">
            <a:spAutoFit/>
          </a:bodyPr>
          <a:lstStyle/>
          <a:p>
            <a:r>
              <a:rPr lang="en-US" sz="2800" dirty="0" smtClean="0">
                <a:latin typeface="Times New Roman" pitchFamily="18" charset="0"/>
                <a:ea typeface="SimSun" panose="02010600030101010101" pitchFamily="2" charset="-122"/>
                <a:cs typeface="Times New Roman" pitchFamily="18" charset="0"/>
              </a:rPr>
              <a:t>=   </a:t>
            </a:r>
            <a:r>
              <a:rPr lang="en-US" sz="2800" u="sng" dirty="0" smtClean="0">
                <a:latin typeface="Times New Roman" pitchFamily="18" charset="0"/>
                <a:ea typeface="SimSun" panose="02010600030101010101" pitchFamily="2" charset="-122"/>
                <a:cs typeface="Times New Roman" pitchFamily="18" charset="0"/>
              </a:rPr>
              <a:t>N</a:t>
            </a:r>
            <a:r>
              <a:rPr lang="en-US" sz="2800" u="sng" baseline="-25000" dirty="0" smtClean="0">
                <a:latin typeface="Times New Roman" pitchFamily="18" charset="0"/>
                <a:ea typeface="SimSun" panose="02010600030101010101" pitchFamily="2" charset="-122"/>
                <a:cs typeface="Times New Roman" pitchFamily="18" charset="0"/>
              </a:rPr>
              <a:t>1</a:t>
            </a:r>
            <a:r>
              <a:rPr lang="en-US" sz="2800" u="sng" dirty="0" smtClean="0">
                <a:latin typeface="Times New Roman" pitchFamily="18" charset="0"/>
                <a:ea typeface="SimSun" panose="02010600030101010101" pitchFamily="2" charset="-122"/>
                <a:cs typeface="Times New Roman" pitchFamily="18" charset="0"/>
              </a:rPr>
              <a:t>M</a:t>
            </a:r>
            <a:r>
              <a:rPr lang="en-US" sz="2800" u="sng" baseline="-25000" dirty="0" smtClean="0">
                <a:latin typeface="Times New Roman" pitchFamily="18" charset="0"/>
                <a:ea typeface="SimSun" panose="02010600030101010101" pitchFamily="2" charset="-122"/>
                <a:cs typeface="Times New Roman" pitchFamily="18" charset="0"/>
              </a:rPr>
              <a:t>1 </a:t>
            </a:r>
            <a:r>
              <a:rPr lang="en-US" sz="2800" u="sng" dirty="0" smtClean="0">
                <a:latin typeface="Times New Roman" pitchFamily="18" charset="0"/>
                <a:ea typeface="SimSun" panose="02010600030101010101" pitchFamily="2" charset="-122"/>
                <a:cs typeface="Times New Roman" pitchFamily="18" charset="0"/>
              </a:rPr>
              <a:t>+ N</a:t>
            </a:r>
            <a:r>
              <a:rPr lang="en-US" sz="2800" u="sng" baseline="-25000" dirty="0" smtClean="0">
                <a:latin typeface="Times New Roman" pitchFamily="18" charset="0"/>
                <a:ea typeface="SimSun" panose="02010600030101010101" pitchFamily="2" charset="-122"/>
                <a:cs typeface="Times New Roman" pitchFamily="18" charset="0"/>
              </a:rPr>
              <a:t>2</a:t>
            </a:r>
            <a:r>
              <a:rPr lang="en-US" sz="2800" u="sng" dirty="0" smtClean="0">
                <a:latin typeface="Times New Roman" pitchFamily="18" charset="0"/>
                <a:ea typeface="SimSun" panose="02010600030101010101" pitchFamily="2" charset="-122"/>
                <a:cs typeface="Times New Roman" pitchFamily="18" charset="0"/>
              </a:rPr>
              <a:t>M</a:t>
            </a:r>
            <a:r>
              <a:rPr lang="en-US" sz="2800" u="sng" baseline="-25000" dirty="0" smtClean="0">
                <a:latin typeface="Times New Roman" pitchFamily="18" charset="0"/>
                <a:ea typeface="SimSun" panose="02010600030101010101" pitchFamily="2" charset="-122"/>
                <a:cs typeface="Times New Roman" pitchFamily="18" charset="0"/>
              </a:rPr>
              <a:t>2 </a:t>
            </a:r>
            <a:r>
              <a:rPr lang="en-US" sz="2800" u="sng" dirty="0" smtClean="0">
                <a:latin typeface="Times New Roman" pitchFamily="18" charset="0"/>
                <a:ea typeface="SimSun" panose="02010600030101010101" pitchFamily="2" charset="-122"/>
                <a:cs typeface="Times New Roman" pitchFamily="18" charset="0"/>
              </a:rPr>
              <a:t>+ N</a:t>
            </a:r>
            <a:r>
              <a:rPr lang="en-US" sz="2800" u="sng" baseline="-25000" dirty="0" smtClean="0">
                <a:latin typeface="Times New Roman" pitchFamily="18" charset="0"/>
                <a:ea typeface="SimSun" panose="02010600030101010101" pitchFamily="2" charset="-122"/>
                <a:cs typeface="Times New Roman" pitchFamily="18" charset="0"/>
              </a:rPr>
              <a:t>3</a:t>
            </a:r>
            <a:r>
              <a:rPr lang="en-US" sz="2800" u="sng" dirty="0" smtClean="0">
                <a:latin typeface="Times New Roman" pitchFamily="18" charset="0"/>
                <a:ea typeface="SimSun" panose="02010600030101010101" pitchFamily="2" charset="-122"/>
                <a:cs typeface="Times New Roman" pitchFamily="18" charset="0"/>
              </a:rPr>
              <a:t>M</a:t>
            </a:r>
            <a:r>
              <a:rPr lang="en-US" sz="2800" u="sng" baseline="-25000" dirty="0" smtClean="0">
                <a:latin typeface="Times New Roman" pitchFamily="18" charset="0"/>
                <a:ea typeface="SimSun" panose="02010600030101010101" pitchFamily="2" charset="-122"/>
                <a:cs typeface="Times New Roman" pitchFamily="18" charset="0"/>
              </a:rPr>
              <a:t>3 </a:t>
            </a:r>
          </a:p>
          <a:p>
            <a:r>
              <a:rPr lang="en-US" sz="2800" dirty="0" smtClean="0">
                <a:latin typeface="Times New Roman" pitchFamily="18" charset="0"/>
                <a:ea typeface="SimSun" panose="02010600030101010101" pitchFamily="2" charset="-122"/>
                <a:cs typeface="Times New Roman" pitchFamily="18" charset="0"/>
              </a:rPr>
              <a:t>            N</a:t>
            </a:r>
            <a:r>
              <a:rPr lang="en-US" sz="2800" baseline="-25000" dirty="0" smtClean="0">
                <a:latin typeface="Times New Roman" pitchFamily="18" charset="0"/>
                <a:ea typeface="SimSun" panose="02010600030101010101" pitchFamily="2" charset="-122"/>
                <a:cs typeface="Times New Roman" pitchFamily="18" charset="0"/>
              </a:rPr>
              <a:t>1</a:t>
            </a:r>
            <a:r>
              <a:rPr lang="en-US" sz="2800" dirty="0" smtClean="0">
                <a:latin typeface="Times New Roman" pitchFamily="18" charset="0"/>
                <a:ea typeface="SimSun" panose="02010600030101010101" pitchFamily="2" charset="-122"/>
                <a:cs typeface="Times New Roman" pitchFamily="18" charset="0"/>
              </a:rPr>
              <a:t> + N</a:t>
            </a:r>
            <a:r>
              <a:rPr lang="en-US" sz="2800" baseline="-25000" dirty="0" smtClean="0">
                <a:latin typeface="Times New Roman" pitchFamily="18" charset="0"/>
                <a:ea typeface="SimSun" panose="02010600030101010101" pitchFamily="2" charset="-122"/>
                <a:cs typeface="Times New Roman" pitchFamily="18" charset="0"/>
              </a:rPr>
              <a:t>2 </a:t>
            </a:r>
            <a:r>
              <a:rPr lang="en-US" sz="2800" dirty="0" smtClean="0">
                <a:latin typeface="Times New Roman" pitchFamily="18" charset="0"/>
                <a:ea typeface="SimSun" panose="02010600030101010101" pitchFamily="2" charset="-122"/>
                <a:cs typeface="Times New Roman" pitchFamily="18" charset="0"/>
              </a:rPr>
              <a:t>+ N</a:t>
            </a:r>
            <a:r>
              <a:rPr lang="en-US" sz="2800" baseline="-25000" dirty="0" smtClean="0">
                <a:latin typeface="Times New Roman" pitchFamily="18" charset="0"/>
                <a:ea typeface="SimSun" panose="02010600030101010101" pitchFamily="2" charset="-122"/>
                <a:cs typeface="Times New Roman" pitchFamily="18" charset="0"/>
              </a:rPr>
              <a:t>3</a:t>
            </a:r>
            <a:endParaRPr lang="en-US" sz="2800" dirty="0" smtClean="0">
              <a:latin typeface="Times New Roman" pitchFamily="18" charset="0"/>
              <a:ea typeface="SimSun" panose="02010600030101010101" pitchFamily="2" charset="-122"/>
              <a:cs typeface="Times New Roman" pitchFamily="18" charset="0"/>
            </a:endParaRPr>
          </a:p>
        </p:txBody>
      </p:sp>
    </p:spTree>
    <p:extLst>
      <p:ext uri="{BB962C8B-B14F-4D97-AF65-F5344CB8AC3E}">
        <p14:creationId xmlns="" xmlns:p14="http://schemas.microsoft.com/office/powerpoint/2010/main" val="952403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67" y="528843"/>
            <a:ext cx="6943889" cy="646331"/>
          </a:xfrm>
          <a:prstGeom prst="rect">
            <a:avLst/>
          </a:prstGeom>
        </p:spPr>
        <p:txBody>
          <a:bodyPr wrap="none">
            <a:spAutoFit/>
          </a:bodyPr>
          <a:lstStyle/>
          <a:p>
            <a:r>
              <a:rPr lang="en-IN" sz="3600" b="1" u="sng" dirty="0" smtClean="0">
                <a:solidFill>
                  <a:schemeClr val="accent1">
                    <a:lumMod val="75000"/>
                  </a:schemeClr>
                </a:solidFill>
                <a:latin typeface="Times New Roman" pitchFamily="18" charset="0"/>
                <a:cs typeface="Times New Roman" pitchFamily="18" charset="0"/>
              </a:rPr>
              <a:t>Weight Average Molecular Weight</a:t>
            </a:r>
            <a:endParaRPr lang="en-IN" sz="3600" b="1" u="sng" dirty="0">
              <a:solidFill>
                <a:schemeClr val="accent1">
                  <a:lumMod val="75000"/>
                </a:schemeClr>
              </a:solidFill>
              <a:latin typeface="Times New Roman" pitchFamily="18" charset="0"/>
              <a:cs typeface="Times New Roman" pitchFamily="18" charset="0"/>
            </a:endParaRPr>
          </a:p>
        </p:txBody>
      </p:sp>
      <p:sp>
        <p:nvSpPr>
          <p:cNvPr id="167937" name="Rectangle 1"/>
          <p:cNvSpPr>
            <a:spLocks noChangeArrowheads="1"/>
          </p:cNvSpPr>
          <p:nvPr/>
        </p:nvSpPr>
        <p:spPr bwMode="auto">
          <a:xfrm>
            <a:off x="1510147" y="4355869"/>
            <a:ext cx="8797635"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Mw</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weight average molecular weight.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3200" b="0" i="1"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Mi</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total molecular weight of monomer.</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lang="en-US" sz="3200" dirty="0" smtClean="0">
                <a:solidFill>
                  <a:srgbClr val="000000"/>
                </a:solidFill>
                <a:latin typeface="Calibri"/>
                <a:ea typeface="Calibri" pitchFamily="34" charset="0"/>
                <a:cs typeface="Times New Roman" pitchFamily="18" charset="0"/>
              </a:rPr>
              <a:t>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3200" b="0" i="1"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Wi</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weight of monomer molecules (W=</a:t>
            </a:r>
            <a:r>
              <a:rPr kumimoji="0" lang="en-US" sz="32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nM</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28004" name="Picture 4" descr="Polymer Molecular Weight - ppt download"/>
          <p:cNvPicPr>
            <a:picLocks noChangeAspect="1" noChangeArrowheads="1"/>
          </p:cNvPicPr>
          <p:nvPr/>
        </p:nvPicPr>
        <p:blipFill>
          <a:blip r:embed="rId2"/>
          <a:srcRect l="13376" t="45864" r="46983" b="33441"/>
          <a:stretch>
            <a:fillRect/>
          </a:stretch>
        </p:blipFill>
        <p:spPr bwMode="auto">
          <a:xfrm>
            <a:off x="2452255" y="1510146"/>
            <a:ext cx="5565219" cy="2178974"/>
          </a:xfrm>
          <a:prstGeom prst="rect">
            <a:avLst/>
          </a:prstGeom>
          <a:noFill/>
        </p:spPr>
      </p:pic>
      <p:sp>
        <p:nvSpPr>
          <p:cNvPr id="5" name="Rectangle 4"/>
          <p:cNvSpPr/>
          <p:nvPr/>
        </p:nvSpPr>
        <p:spPr>
          <a:xfrm>
            <a:off x="3048000" y="3105835"/>
            <a:ext cx="6096000" cy="1077218"/>
          </a:xfrm>
          <a:prstGeom prst="rect">
            <a:avLst/>
          </a:prstGeom>
        </p:spPr>
        <p:txBody>
          <a:bodyPr>
            <a:spAutoFit/>
          </a:bodyPr>
          <a:lstStyle/>
          <a:p>
            <a:r>
              <a:rPr lang="en-US" sz="3200" dirty="0" smtClean="0">
                <a:latin typeface="Times New Roman" pitchFamily="18" charset="0"/>
                <a:ea typeface="SimSun" panose="02010600030101010101" pitchFamily="2" charset="-122"/>
                <a:cs typeface="Times New Roman" pitchFamily="18" charset="0"/>
              </a:rPr>
              <a:t>    =     </a:t>
            </a:r>
            <a:r>
              <a:rPr lang="en-US" sz="3200" u="sng" dirty="0" smtClean="0">
                <a:latin typeface="Times New Roman" pitchFamily="18" charset="0"/>
                <a:ea typeface="SimSun" panose="02010600030101010101" pitchFamily="2" charset="-122"/>
                <a:cs typeface="Times New Roman" pitchFamily="18" charset="0"/>
              </a:rPr>
              <a:t>N</a:t>
            </a:r>
            <a:r>
              <a:rPr lang="en-US" sz="3200" u="sng" baseline="-25000" dirty="0" smtClean="0">
                <a:latin typeface="Times New Roman" pitchFamily="18" charset="0"/>
                <a:ea typeface="SimSun" panose="02010600030101010101" pitchFamily="2" charset="-122"/>
                <a:cs typeface="Times New Roman" pitchFamily="18" charset="0"/>
              </a:rPr>
              <a:t>1</a:t>
            </a:r>
            <a:r>
              <a:rPr lang="en-US" sz="3200" u="sng" dirty="0" smtClean="0">
                <a:latin typeface="Times New Roman" pitchFamily="18" charset="0"/>
                <a:ea typeface="SimSun" panose="02010600030101010101" pitchFamily="2" charset="-122"/>
                <a:cs typeface="Times New Roman" pitchFamily="18" charset="0"/>
              </a:rPr>
              <a:t>M</a:t>
            </a:r>
            <a:r>
              <a:rPr lang="en-US" sz="3200" u="sng" baseline="-25000" dirty="0" smtClean="0">
                <a:latin typeface="Times New Roman" pitchFamily="18" charset="0"/>
                <a:ea typeface="SimSun" panose="02010600030101010101" pitchFamily="2" charset="-122"/>
                <a:cs typeface="Times New Roman" pitchFamily="18" charset="0"/>
              </a:rPr>
              <a:t>1</a:t>
            </a:r>
            <a:r>
              <a:rPr lang="en-US" sz="3200" u="sng" baseline="30000" dirty="0" smtClean="0">
                <a:latin typeface="Times New Roman" pitchFamily="18" charset="0"/>
                <a:ea typeface="SimSun" panose="02010600030101010101" pitchFamily="2" charset="-122"/>
                <a:cs typeface="Times New Roman" pitchFamily="18" charset="0"/>
              </a:rPr>
              <a:t>2</a:t>
            </a:r>
            <a:r>
              <a:rPr lang="en-US" sz="3200" u="sng" dirty="0" smtClean="0">
                <a:latin typeface="Times New Roman" pitchFamily="18" charset="0"/>
                <a:ea typeface="SimSun" panose="02010600030101010101" pitchFamily="2" charset="-122"/>
                <a:cs typeface="Times New Roman" pitchFamily="18" charset="0"/>
              </a:rPr>
              <a:t> + N</a:t>
            </a:r>
            <a:r>
              <a:rPr lang="en-US" sz="3200" u="sng" baseline="-25000" dirty="0" smtClean="0">
                <a:latin typeface="Times New Roman" pitchFamily="18" charset="0"/>
                <a:ea typeface="SimSun" panose="02010600030101010101" pitchFamily="2" charset="-122"/>
                <a:cs typeface="Times New Roman" pitchFamily="18" charset="0"/>
              </a:rPr>
              <a:t>2</a:t>
            </a:r>
            <a:r>
              <a:rPr lang="en-US" sz="3200" u="sng" dirty="0" smtClean="0">
                <a:latin typeface="Times New Roman" pitchFamily="18" charset="0"/>
                <a:ea typeface="SimSun" panose="02010600030101010101" pitchFamily="2" charset="-122"/>
                <a:cs typeface="Times New Roman" pitchFamily="18" charset="0"/>
              </a:rPr>
              <a:t>M</a:t>
            </a:r>
            <a:r>
              <a:rPr lang="en-US" sz="3200" u="sng" baseline="-25000" dirty="0" smtClean="0">
                <a:latin typeface="Times New Roman" pitchFamily="18" charset="0"/>
                <a:ea typeface="SimSun" panose="02010600030101010101" pitchFamily="2" charset="-122"/>
                <a:cs typeface="Times New Roman" pitchFamily="18" charset="0"/>
              </a:rPr>
              <a:t>2</a:t>
            </a:r>
            <a:r>
              <a:rPr lang="en-US" sz="3200" u="sng" baseline="30000" dirty="0" smtClean="0">
                <a:latin typeface="Times New Roman" pitchFamily="18" charset="0"/>
                <a:ea typeface="SimSun" panose="02010600030101010101" pitchFamily="2" charset="-122"/>
                <a:cs typeface="Times New Roman" pitchFamily="18" charset="0"/>
              </a:rPr>
              <a:t>2</a:t>
            </a:r>
            <a:r>
              <a:rPr lang="en-US" sz="3200" u="sng" baseline="-25000" dirty="0" smtClean="0">
                <a:latin typeface="Times New Roman" pitchFamily="18" charset="0"/>
                <a:ea typeface="SimSun" panose="02010600030101010101" pitchFamily="2" charset="-122"/>
                <a:cs typeface="Times New Roman" pitchFamily="18" charset="0"/>
              </a:rPr>
              <a:t>  </a:t>
            </a:r>
            <a:r>
              <a:rPr lang="en-US" sz="3200" u="sng" dirty="0" smtClean="0">
                <a:latin typeface="Times New Roman" pitchFamily="18" charset="0"/>
                <a:ea typeface="SimSun" panose="02010600030101010101" pitchFamily="2" charset="-122"/>
                <a:cs typeface="Times New Roman" pitchFamily="18" charset="0"/>
              </a:rPr>
              <a:t>+ N</a:t>
            </a:r>
            <a:r>
              <a:rPr lang="en-US" sz="3200" u="sng" baseline="-25000" dirty="0" smtClean="0">
                <a:latin typeface="Times New Roman" pitchFamily="18" charset="0"/>
                <a:ea typeface="SimSun" panose="02010600030101010101" pitchFamily="2" charset="-122"/>
                <a:cs typeface="Times New Roman" pitchFamily="18" charset="0"/>
              </a:rPr>
              <a:t>3</a:t>
            </a:r>
            <a:r>
              <a:rPr lang="en-US" sz="3200" u="sng" dirty="0" smtClean="0">
                <a:latin typeface="Times New Roman" pitchFamily="18" charset="0"/>
                <a:ea typeface="SimSun" panose="02010600030101010101" pitchFamily="2" charset="-122"/>
                <a:cs typeface="Times New Roman" pitchFamily="18" charset="0"/>
              </a:rPr>
              <a:t>M</a:t>
            </a:r>
            <a:r>
              <a:rPr lang="en-US" sz="3200" u="sng" baseline="-25000" dirty="0" smtClean="0">
                <a:latin typeface="Times New Roman" pitchFamily="18" charset="0"/>
                <a:ea typeface="SimSun" panose="02010600030101010101" pitchFamily="2" charset="-122"/>
                <a:cs typeface="Times New Roman" pitchFamily="18" charset="0"/>
              </a:rPr>
              <a:t>3</a:t>
            </a:r>
            <a:r>
              <a:rPr lang="en-US" sz="3200" u="sng" baseline="30000" dirty="0" smtClean="0">
                <a:latin typeface="Times New Roman" pitchFamily="18" charset="0"/>
                <a:ea typeface="SimSun" panose="02010600030101010101" pitchFamily="2" charset="-122"/>
                <a:cs typeface="Times New Roman" pitchFamily="18" charset="0"/>
              </a:rPr>
              <a:t>2</a:t>
            </a:r>
            <a:r>
              <a:rPr lang="en-US" sz="3200" u="sng" baseline="-25000" dirty="0" smtClean="0">
                <a:latin typeface="Times New Roman" pitchFamily="18" charset="0"/>
                <a:ea typeface="SimSun" panose="02010600030101010101" pitchFamily="2" charset="-122"/>
                <a:cs typeface="Times New Roman" pitchFamily="18" charset="0"/>
              </a:rPr>
              <a:t> </a:t>
            </a:r>
          </a:p>
          <a:p>
            <a:r>
              <a:rPr lang="en-US" sz="3200" dirty="0" smtClean="0">
                <a:latin typeface="Times New Roman" pitchFamily="18" charset="0"/>
                <a:ea typeface="SimSun" panose="02010600030101010101" pitchFamily="2" charset="-122"/>
                <a:cs typeface="Times New Roman" pitchFamily="18" charset="0"/>
              </a:rPr>
              <a:t>                  N</a:t>
            </a:r>
            <a:r>
              <a:rPr lang="en-US" sz="3200" baseline="-25000" dirty="0" smtClean="0">
                <a:latin typeface="Times New Roman" pitchFamily="18" charset="0"/>
                <a:ea typeface="SimSun" panose="02010600030101010101" pitchFamily="2" charset="-122"/>
                <a:cs typeface="Times New Roman" pitchFamily="18" charset="0"/>
              </a:rPr>
              <a:t>1</a:t>
            </a:r>
            <a:r>
              <a:rPr lang="en-US" sz="3200" dirty="0" smtClean="0">
                <a:latin typeface="Times New Roman" pitchFamily="18" charset="0"/>
                <a:ea typeface="SimSun" panose="02010600030101010101" pitchFamily="2" charset="-122"/>
                <a:cs typeface="Times New Roman" pitchFamily="18" charset="0"/>
              </a:rPr>
              <a:t>M</a:t>
            </a:r>
            <a:r>
              <a:rPr lang="en-US" sz="3200" baseline="-25000" dirty="0" smtClean="0">
                <a:latin typeface="Times New Roman" pitchFamily="18" charset="0"/>
                <a:ea typeface="SimSun" panose="02010600030101010101" pitchFamily="2" charset="-122"/>
                <a:cs typeface="Times New Roman" pitchFamily="18" charset="0"/>
              </a:rPr>
              <a:t>1</a:t>
            </a:r>
            <a:r>
              <a:rPr lang="en-US" sz="3200" dirty="0" smtClean="0">
                <a:latin typeface="Times New Roman" pitchFamily="18" charset="0"/>
                <a:ea typeface="SimSun" panose="02010600030101010101" pitchFamily="2" charset="-122"/>
                <a:cs typeface="Times New Roman" pitchFamily="18" charset="0"/>
              </a:rPr>
              <a:t> + N</a:t>
            </a:r>
            <a:r>
              <a:rPr lang="en-US" sz="3200" baseline="-25000" dirty="0" smtClean="0">
                <a:latin typeface="Times New Roman" pitchFamily="18" charset="0"/>
                <a:ea typeface="SimSun" panose="02010600030101010101" pitchFamily="2" charset="-122"/>
                <a:cs typeface="Times New Roman" pitchFamily="18" charset="0"/>
              </a:rPr>
              <a:t>2</a:t>
            </a:r>
            <a:r>
              <a:rPr lang="en-US" sz="3200" dirty="0" smtClean="0">
                <a:latin typeface="Times New Roman" pitchFamily="18" charset="0"/>
                <a:ea typeface="SimSun" panose="02010600030101010101" pitchFamily="2" charset="-122"/>
                <a:cs typeface="Times New Roman" pitchFamily="18" charset="0"/>
              </a:rPr>
              <a:t>M</a:t>
            </a:r>
            <a:r>
              <a:rPr lang="en-US" sz="3200" baseline="-25000" dirty="0" smtClean="0">
                <a:latin typeface="Times New Roman" pitchFamily="18" charset="0"/>
                <a:ea typeface="SimSun" panose="02010600030101010101" pitchFamily="2" charset="-122"/>
                <a:cs typeface="Times New Roman" pitchFamily="18" charset="0"/>
              </a:rPr>
              <a:t>2</a:t>
            </a:r>
            <a:r>
              <a:rPr lang="en-US" sz="3200" dirty="0" smtClean="0">
                <a:latin typeface="Times New Roman" pitchFamily="18" charset="0"/>
                <a:ea typeface="SimSun" panose="02010600030101010101" pitchFamily="2" charset="-122"/>
                <a:cs typeface="Times New Roman" pitchFamily="18" charset="0"/>
              </a:rPr>
              <a:t> </a:t>
            </a:r>
            <a:r>
              <a:rPr lang="en-US" sz="3200" baseline="-25000" dirty="0" smtClean="0">
                <a:latin typeface="Times New Roman" pitchFamily="18" charset="0"/>
                <a:ea typeface="SimSun" panose="02010600030101010101" pitchFamily="2" charset="-122"/>
                <a:cs typeface="Times New Roman" pitchFamily="18" charset="0"/>
              </a:rPr>
              <a:t> </a:t>
            </a:r>
            <a:r>
              <a:rPr lang="en-US" sz="3200" dirty="0" smtClean="0">
                <a:latin typeface="Times New Roman" pitchFamily="18" charset="0"/>
                <a:ea typeface="SimSun" panose="02010600030101010101" pitchFamily="2" charset="-122"/>
                <a:cs typeface="Times New Roman" pitchFamily="18" charset="0"/>
              </a:rPr>
              <a:t>+ N</a:t>
            </a:r>
            <a:r>
              <a:rPr lang="en-US" sz="3200" baseline="-25000" dirty="0" smtClean="0">
                <a:latin typeface="Times New Roman" pitchFamily="18" charset="0"/>
                <a:ea typeface="SimSun" panose="02010600030101010101" pitchFamily="2" charset="-122"/>
                <a:cs typeface="Times New Roman" pitchFamily="18" charset="0"/>
              </a:rPr>
              <a:t>3</a:t>
            </a:r>
            <a:r>
              <a:rPr lang="en-US" sz="3200" dirty="0" smtClean="0">
                <a:latin typeface="Times New Roman" pitchFamily="18" charset="0"/>
                <a:ea typeface="SimSun" panose="02010600030101010101" pitchFamily="2" charset="-122"/>
                <a:cs typeface="Times New Roman" pitchFamily="18" charset="0"/>
              </a:rPr>
              <a:t>M</a:t>
            </a:r>
            <a:r>
              <a:rPr lang="en-US" sz="3200" baseline="-25000" dirty="0" smtClean="0">
                <a:latin typeface="Times New Roman" pitchFamily="18" charset="0"/>
                <a:ea typeface="SimSun" panose="02010600030101010101" pitchFamily="2" charset="-122"/>
                <a:cs typeface="Times New Roman" pitchFamily="18" charset="0"/>
              </a:rPr>
              <a:t>3</a:t>
            </a:r>
            <a:r>
              <a:rPr lang="en-US" sz="3200" dirty="0" smtClean="0">
                <a:latin typeface="Times New Roman" pitchFamily="18" charset="0"/>
                <a:ea typeface="SimSun" panose="02010600030101010101" pitchFamily="2" charset="-122"/>
                <a:cs typeface="Times New Roman" pitchFamily="18" charset="0"/>
              </a:rPr>
              <a:t>                                                                 </a:t>
            </a:r>
            <a:endParaRPr lang="en-US" sz="3200" u="sng" dirty="0" smtClean="0">
              <a:latin typeface="Times New Roman" pitchFamily="18" charset="0"/>
              <a:ea typeface="SimSun" panose="02010600030101010101"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442" y="221673"/>
            <a:ext cx="11646569" cy="6287411"/>
          </a:xfrm>
        </p:spPr>
        <p:txBody>
          <a:bodyPr/>
          <a:lstStyle/>
          <a:p>
            <a:pPr>
              <a:buNone/>
            </a:pPr>
            <a:r>
              <a:rPr lang="en-IN" sz="3000" b="1" u="sng" dirty="0" smtClean="0">
                <a:solidFill>
                  <a:schemeClr val="accent1">
                    <a:lumMod val="75000"/>
                  </a:schemeClr>
                </a:solidFill>
                <a:latin typeface="Times New Roman" pitchFamily="18" charset="0"/>
                <a:cs typeface="Times New Roman" pitchFamily="18" charset="0"/>
              </a:rPr>
              <a:t> POLYDISPERSITY INDEX (PDI) </a:t>
            </a:r>
          </a:p>
          <a:p>
            <a:pPr lvl="3">
              <a:buNone/>
            </a:pPr>
            <a:endParaRPr lang="en-US" sz="3000" u="sng" dirty="0" smtClean="0">
              <a:solidFill>
                <a:schemeClr val="accent1">
                  <a:lumMod val="75000"/>
                </a:schemeClr>
              </a:solidFill>
            </a:endParaRPr>
          </a:p>
          <a:p>
            <a:pPr>
              <a:spcBef>
                <a:spcPts val="0"/>
              </a:spcBef>
            </a:pPr>
            <a:r>
              <a:rPr lang="en-IN" sz="3000" dirty="0" smtClean="0">
                <a:latin typeface="Times New Roman" pitchFamily="18" charset="0"/>
                <a:cs typeface="Times New Roman" pitchFamily="18" charset="0"/>
              </a:rPr>
              <a:t>The </a:t>
            </a:r>
            <a:r>
              <a:rPr lang="en-IN" sz="3000" dirty="0" smtClean="0">
                <a:solidFill>
                  <a:schemeClr val="accent1"/>
                </a:solidFill>
                <a:latin typeface="Times New Roman" pitchFamily="18" charset="0"/>
                <a:cs typeface="Times New Roman" pitchFamily="18" charset="0"/>
              </a:rPr>
              <a:t>dispersity index</a:t>
            </a:r>
            <a:r>
              <a:rPr lang="en-IN" sz="3000" dirty="0" smtClean="0">
                <a:latin typeface="Times New Roman" pitchFamily="18" charset="0"/>
                <a:cs typeface="Times New Roman" pitchFamily="18" charset="0"/>
              </a:rPr>
              <a:t>, or formerly </a:t>
            </a:r>
            <a:r>
              <a:rPr lang="en-IN" sz="3000" i="1" dirty="0" smtClean="0">
                <a:latin typeface="Times New Roman" pitchFamily="18" charset="0"/>
                <a:cs typeface="Times New Roman" pitchFamily="18" charset="0"/>
              </a:rPr>
              <a:t>polydispersity</a:t>
            </a:r>
            <a:r>
              <a:rPr lang="en-IN" sz="3000" dirty="0" smtClean="0">
                <a:latin typeface="Times New Roman" pitchFamily="18" charset="0"/>
                <a:cs typeface="Times New Roman" pitchFamily="18" charset="0"/>
              </a:rPr>
              <a:t> index </a:t>
            </a:r>
            <a:r>
              <a:rPr lang="en-IN" sz="3000" i="1" dirty="0" smtClean="0">
                <a:solidFill>
                  <a:schemeClr val="accent1"/>
                </a:solidFill>
                <a:latin typeface="Times New Roman" pitchFamily="18" charset="0"/>
                <a:cs typeface="Times New Roman" pitchFamily="18" charset="0"/>
              </a:rPr>
              <a:t>(PDI)</a:t>
            </a:r>
            <a:r>
              <a:rPr lang="en-IN" sz="3000" dirty="0" smtClean="0">
                <a:latin typeface="Times New Roman" pitchFamily="18" charset="0"/>
                <a:cs typeface="Times New Roman" pitchFamily="18" charset="0"/>
              </a:rPr>
              <a:t>, or </a:t>
            </a:r>
            <a:r>
              <a:rPr lang="en-IN" sz="3000" i="1" dirty="0" smtClean="0">
                <a:solidFill>
                  <a:schemeClr val="accent1"/>
                </a:solidFill>
                <a:latin typeface="Times New Roman" pitchFamily="18" charset="0"/>
                <a:cs typeface="Times New Roman" pitchFamily="18" charset="0"/>
              </a:rPr>
              <a:t>heterogeneity index</a:t>
            </a:r>
            <a:r>
              <a:rPr lang="en-IN" sz="3000" dirty="0" smtClean="0">
                <a:latin typeface="Times New Roman" pitchFamily="18" charset="0"/>
                <a:cs typeface="Times New Roman" pitchFamily="18" charset="0"/>
              </a:rPr>
              <a:t>, or simply </a:t>
            </a:r>
            <a:r>
              <a:rPr lang="en-IN" sz="3000" i="1" dirty="0" smtClean="0">
                <a:solidFill>
                  <a:schemeClr val="accent1"/>
                </a:solidFill>
                <a:latin typeface="Times New Roman" pitchFamily="18" charset="0"/>
                <a:cs typeface="Times New Roman" pitchFamily="18" charset="0"/>
              </a:rPr>
              <a:t>dispersity (Đ)</a:t>
            </a:r>
            <a:r>
              <a:rPr lang="en-IN" sz="3000" dirty="0" smtClean="0">
                <a:latin typeface="Times New Roman" pitchFamily="18" charset="0"/>
                <a:cs typeface="Times New Roman" pitchFamily="18" charset="0"/>
              </a:rPr>
              <a:t>, is a measure of the distribution of molecular mass in a given polymer sample. </a:t>
            </a:r>
          </a:p>
          <a:p>
            <a:pPr lvl="2">
              <a:spcBef>
                <a:spcPts val="0"/>
              </a:spcBef>
              <a:buNone/>
            </a:pPr>
            <a:endParaRPr lang="en-IN" sz="3000" dirty="0" smtClean="0">
              <a:latin typeface="Times New Roman" pitchFamily="18" charset="0"/>
              <a:cs typeface="Times New Roman" pitchFamily="18" charset="0"/>
            </a:endParaRPr>
          </a:p>
          <a:p>
            <a:pPr>
              <a:spcBef>
                <a:spcPts val="0"/>
              </a:spcBef>
            </a:pPr>
            <a:r>
              <a:rPr lang="en-IN" sz="3000" dirty="0" smtClean="0">
                <a:latin typeface="Times New Roman" pitchFamily="18" charset="0"/>
                <a:cs typeface="Times New Roman" pitchFamily="18" charset="0"/>
              </a:rPr>
              <a:t>PDI = M</a:t>
            </a:r>
            <a:r>
              <a:rPr lang="en-IN" sz="3000" baseline="-25000" dirty="0" smtClean="0">
                <a:latin typeface="Times New Roman" pitchFamily="18" charset="0"/>
                <a:cs typeface="Times New Roman" pitchFamily="18" charset="0"/>
              </a:rPr>
              <a:t>w </a:t>
            </a:r>
            <a:r>
              <a:rPr lang="en-IN" sz="3000" dirty="0" smtClean="0">
                <a:latin typeface="Times New Roman" pitchFamily="18" charset="0"/>
                <a:cs typeface="Times New Roman" pitchFamily="18" charset="0"/>
              </a:rPr>
              <a:t>/ M</a:t>
            </a:r>
            <a:r>
              <a:rPr lang="en-IN" sz="3000" baseline="-25000" dirty="0" smtClean="0">
                <a:latin typeface="Times New Roman" pitchFamily="18" charset="0"/>
                <a:cs typeface="Times New Roman" pitchFamily="18" charset="0"/>
              </a:rPr>
              <a:t>n</a:t>
            </a:r>
          </a:p>
          <a:p>
            <a:pPr>
              <a:spcBef>
                <a:spcPts val="0"/>
              </a:spcBef>
              <a:buNone/>
            </a:pPr>
            <a:r>
              <a:rPr lang="en-IN" sz="3000" dirty="0" smtClean="0">
                <a:latin typeface="Times New Roman" pitchFamily="18" charset="0"/>
                <a:cs typeface="Times New Roman" pitchFamily="18" charset="0"/>
              </a:rPr>
              <a:t> where, M</a:t>
            </a:r>
            <a:r>
              <a:rPr lang="en-IN" sz="3000" baseline="-25000" dirty="0" smtClean="0">
                <a:latin typeface="Times New Roman" pitchFamily="18" charset="0"/>
                <a:cs typeface="Times New Roman" pitchFamily="18" charset="0"/>
              </a:rPr>
              <a:t>w =</a:t>
            </a:r>
            <a:r>
              <a:rPr lang="en-IN" sz="3000" dirty="0" smtClean="0">
                <a:latin typeface="Times New Roman" pitchFamily="18" charset="0"/>
                <a:cs typeface="Times New Roman" pitchFamily="18" charset="0"/>
              </a:rPr>
              <a:t> weight average molecular weight </a:t>
            </a:r>
          </a:p>
          <a:p>
            <a:pPr>
              <a:spcBef>
                <a:spcPts val="0"/>
              </a:spcBef>
              <a:buNone/>
            </a:pPr>
            <a:r>
              <a:rPr lang="en-IN" sz="3000" dirty="0" smtClean="0">
                <a:latin typeface="Times New Roman" pitchFamily="18" charset="0"/>
                <a:cs typeface="Times New Roman" pitchFamily="18" charset="0"/>
              </a:rPr>
              <a:t>             M</a:t>
            </a:r>
            <a:r>
              <a:rPr lang="en-IN" sz="3000" baseline="-25000" dirty="0" smtClean="0">
                <a:latin typeface="Times New Roman" pitchFamily="18" charset="0"/>
                <a:cs typeface="Times New Roman" pitchFamily="18" charset="0"/>
              </a:rPr>
              <a:t>n</a:t>
            </a:r>
            <a:r>
              <a:rPr lang="en-IN" sz="3000" dirty="0" smtClean="0">
                <a:latin typeface="Times New Roman" pitchFamily="18" charset="0"/>
                <a:cs typeface="Times New Roman" pitchFamily="18" charset="0"/>
              </a:rPr>
              <a:t> </a:t>
            </a:r>
            <a:r>
              <a:rPr lang="en-IN" sz="3000" baseline="-25000" dirty="0" smtClean="0">
                <a:latin typeface="Times New Roman" pitchFamily="18" charset="0"/>
                <a:cs typeface="Times New Roman" pitchFamily="18" charset="0"/>
              </a:rPr>
              <a:t>=</a:t>
            </a:r>
            <a:r>
              <a:rPr lang="en-IN" sz="3000" dirty="0" smtClean="0">
                <a:latin typeface="Times New Roman" pitchFamily="18" charset="0"/>
                <a:cs typeface="Times New Roman" pitchFamily="18" charset="0"/>
              </a:rPr>
              <a:t> is the number average molecular weight</a:t>
            </a:r>
          </a:p>
          <a:p>
            <a:pPr lvl="2">
              <a:spcBef>
                <a:spcPts val="0"/>
              </a:spcBef>
              <a:buNone/>
            </a:pPr>
            <a:endParaRPr lang="en-IN" sz="3000" dirty="0" smtClean="0">
              <a:latin typeface="Times New Roman" pitchFamily="18" charset="0"/>
              <a:cs typeface="Times New Roman" pitchFamily="18" charset="0"/>
            </a:endParaRPr>
          </a:p>
          <a:p>
            <a:pPr algn="just">
              <a:spcBef>
                <a:spcPts val="0"/>
              </a:spcBef>
              <a:buNone/>
            </a:pPr>
            <a:r>
              <a:rPr lang="en-IN" sz="3000" dirty="0" smtClean="0">
                <a:solidFill>
                  <a:schemeClr val="accent1"/>
                </a:solidFill>
                <a:latin typeface="Times New Roman" pitchFamily="18" charset="0"/>
                <a:cs typeface="Times New Roman" pitchFamily="18" charset="0"/>
              </a:rPr>
              <a:t>    NOTE: In the cases of monodisperse systems , PDI = 1, since  M</a:t>
            </a:r>
            <a:r>
              <a:rPr lang="en-IN" sz="3000" baseline="-25000" dirty="0" smtClean="0">
                <a:solidFill>
                  <a:schemeClr val="accent1"/>
                </a:solidFill>
                <a:latin typeface="Times New Roman" pitchFamily="18" charset="0"/>
                <a:cs typeface="Times New Roman" pitchFamily="18" charset="0"/>
              </a:rPr>
              <a:t>W </a:t>
            </a:r>
            <a:r>
              <a:rPr lang="en-IN" sz="3000" dirty="0" smtClean="0">
                <a:solidFill>
                  <a:schemeClr val="accent1"/>
                </a:solidFill>
                <a:latin typeface="Times New Roman" pitchFamily="18" charset="0"/>
                <a:cs typeface="Times New Roman" pitchFamily="18" charset="0"/>
              </a:rPr>
              <a:t>= M</a:t>
            </a:r>
            <a:r>
              <a:rPr lang="en-IN" sz="3000" baseline="-25000" dirty="0" smtClean="0">
                <a:solidFill>
                  <a:schemeClr val="accent1"/>
                </a:solidFill>
                <a:latin typeface="Times New Roman" pitchFamily="18" charset="0"/>
                <a:cs typeface="Times New Roman" pitchFamily="18" charset="0"/>
              </a:rPr>
              <a:t>n </a:t>
            </a:r>
            <a:r>
              <a:rPr lang="en-IN" sz="3000" dirty="0" smtClean="0">
                <a:solidFill>
                  <a:schemeClr val="accent1"/>
                </a:solidFill>
                <a:latin typeface="Times New Roman" pitchFamily="18" charset="0"/>
                <a:cs typeface="Times New Roman" pitchFamily="18" charset="0"/>
              </a:rPr>
              <a:t> In most other cases , PDI &gt; 1 or  M</a:t>
            </a:r>
            <a:r>
              <a:rPr lang="en-IN" sz="3000" baseline="-25000" dirty="0" smtClean="0">
                <a:solidFill>
                  <a:schemeClr val="accent1"/>
                </a:solidFill>
                <a:latin typeface="Times New Roman" pitchFamily="18" charset="0"/>
                <a:cs typeface="Times New Roman" pitchFamily="18" charset="0"/>
              </a:rPr>
              <a:t>W </a:t>
            </a:r>
            <a:r>
              <a:rPr lang="en-IN" sz="3000" dirty="0" smtClean="0">
                <a:solidFill>
                  <a:schemeClr val="accent1"/>
                </a:solidFill>
                <a:latin typeface="Times New Roman" pitchFamily="18" charset="0"/>
                <a:cs typeface="Times New Roman" pitchFamily="18" charset="0"/>
              </a:rPr>
              <a:t>&gt; M</a:t>
            </a:r>
            <a:r>
              <a:rPr lang="en-IN" sz="3000" baseline="-25000" dirty="0" smtClean="0">
                <a:solidFill>
                  <a:schemeClr val="accent1"/>
                </a:solidFill>
                <a:latin typeface="Times New Roman" pitchFamily="18" charset="0"/>
                <a:cs typeface="Times New Roman" pitchFamily="18" charset="0"/>
              </a:rPr>
              <a:t>n </a:t>
            </a:r>
            <a:endParaRPr lang="en-US" sz="3000" dirty="0" smtClean="0">
              <a:solidFill>
                <a:schemeClr val="accent1"/>
              </a:solidFill>
              <a:latin typeface="Times New Roman" pitchFamily="18" charset="0"/>
              <a:cs typeface="Times New Roman" pitchFamily="18" charset="0"/>
            </a:endParaRPr>
          </a:p>
          <a:p>
            <a:endParaRPr lang="en-US" sz="3000" dirty="0"/>
          </a:p>
        </p:txBody>
      </p:sp>
      <p:cxnSp>
        <p:nvCxnSpPr>
          <p:cNvPr id="11" name="Straight Connector 10"/>
          <p:cNvCxnSpPr/>
          <p:nvPr/>
        </p:nvCxnSpPr>
        <p:spPr bwMode="auto">
          <a:xfrm>
            <a:off x="2428664" y="3127008"/>
            <a:ext cx="346364"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bwMode="auto">
          <a:xfrm>
            <a:off x="1631465" y="3124014"/>
            <a:ext cx="346364"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bwMode="auto">
          <a:xfrm>
            <a:off x="1455475" y="4059756"/>
            <a:ext cx="346364"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bwMode="auto">
          <a:xfrm>
            <a:off x="1504903" y="3648988"/>
            <a:ext cx="346364"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bwMode="auto">
          <a:xfrm>
            <a:off x="6546083" y="5417876"/>
            <a:ext cx="346364"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a:off x="5616407" y="5435999"/>
            <a:ext cx="346364"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auto">
          <a:xfrm>
            <a:off x="11263069" y="4965394"/>
            <a:ext cx="346364"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a:off x="10529678" y="4964122"/>
            <a:ext cx="346364" cy="158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nodisperse.JPG"/>
          <p:cNvPicPr>
            <a:picLocks noChangeAspect="1"/>
          </p:cNvPicPr>
          <p:nvPr/>
        </p:nvPicPr>
        <p:blipFill>
          <a:blip r:embed="rId2"/>
          <a:stretch>
            <a:fillRect/>
          </a:stretch>
        </p:blipFill>
        <p:spPr>
          <a:xfrm>
            <a:off x="232756" y="548641"/>
            <a:ext cx="5835535" cy="4761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polydisperse.JPG"/>
          <p:cNvPicPr>
            <a:picLocks noChangeAspect="1"/>
          </p:cNvPicPr>
          <p:nvPr/>
        </p:nvPicPr>
        <p:blipFill>
          <a:blip r:embed="rId3"/>
          <a:stretch>
            <a:fillRect/>
          </a:stretch>
        </p:blipFill>
        <p:spPr>
          <a:xfrm>
            <a:off x="6143625" y="557038"/>
            <a:ext cx="6048375" cy="4746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bwMode="auto">
          <a:xfrm>
            <a:off x="2078181" y="5453150"/>
            <a:ext cx="1645921" cy="532015"/>
          </a:xfrm>
          <a:prstGeom prst="rect">
            <a:avLst/>
          </a:prstGeom>
          <a:solidFill>
            <a:srgbClr val="FFC000"/>
          </a:solidFill>
          <a:ln w="9525" cap="flat" cmpd="sng" algn="ctr">
            <a:solidFill>
              <a:srgbClr val="0033CC"/>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sz="2800" b="0" i="0" u="none" strike="noStrike" cap="none" normalizeH="0" baseline="0" dirty="0" smtClean="0">
                <a:ln>
                  <a:noFill/>
                </a:ln>
                <a:solidFill>
                  <a:schemeClr val="tx1"/>
                </a:solidFill>
                <a:effectLst/>
                <a:latin typeface="Arial Black" pitchFamily="34" charset="0"/>
                <a:ea typeface="SimSun" panose="02010600030101010101" pitchFamily="2" charset="-122"/>
              </a:rPr>
              <a:t>PDI = 1</a:t>
            </a:r>
            <a:endParaRPr kumimoji="0" lang="en-US" sz="2800" b="0" i="0" u="none" strike="noStrike" cap="none" normalizeH="0" baseline="0" dirty="0" smtClean="0">
              <a:ln>
                <a:noFill/>
              </a:ln>
              <a:solidFill>
                <a:schemeClr val="tx1"/>
              </a:solidFill>
              <a:effectLst/>
              <a:latin typeface="Arial Black" pitchFamily="34" charset="0"/>
              <a:ea typeface="SimSun" panose="02010600030101010101" pitchFamily="2" charset="-122"/>
            </a:endParaRPr>
          </a:p>
        </p:txBody>
      </p:sp>
      <p:sp>
        <p:nvSpPr>
          <p:cNvPr id="6" name="Rectangle 5"/>
          <p:cNvSpPr/>
          <p:nvPr/>
        </p:nvSpPr>
        <p:spPr bwMode="auto">
          <a:xfrm>
            <a:off x="8096597" y="5469777"/>
            <a:ext cx="1712422" cy="598517"/>
          </a:xfrm>
          <a:prstGeom prst="rect">
            <a:avLst/>
          </a:prstGeom>
          <a:solidFill>
            <a:srgbClr val="FFC000"/>
          </a:soli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endParaRPr lang="en-US" sz="2800" dirty="0" smtClean="0">
              <a:latin typeface="Arial Black" pitchFamily="34" charset="0"/>
              <a:ea typeface="SimSun" panose="02010600030101010101" pitchFamily="2" charset="-122"/>
            </a:endParaRPr>
          </a:p>
          <a:p>
            <a:r>
              <a:rPr lang="en-US" sz="2800" dirty="0" smtClean="0">
                <a:latin typeface="Arial Black" pitchFamily="34" charset="0"/>
                <a:ea typeface="SimSun" panose="02010600030101010101" pitchFamily="2" charset="-122"/>
              </a:rPr>
              <a:t>PDI &gt; </a:t>
            </a:r>
            <a:r>
              <a:rPr lang="en-US" sz="2800" dirty="0" smtClean="0">
                <a:latin typeface="Arial Black" pitchFamily="34" charset="0"/>
                <a:ea typeface="SimSun" panose="02010600030101010101" pitchFamily="2" charset="-122"/>
              </a:rPr>
              <a:t>1</a:t>
            </a:r>
          </a:p>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63236" y="274205"/>
            <a:ext cx="11596255" cy="5835650"/>
          </a:xfrm>
        </p:spPr>
        <p:txBody>
          <a:bodyPr/>
          <a:lstStyle/>
          <a:p>
            <a:pPr lvl="0">
              <a:buNone/>
            </a:pPr>
            <a:r>
              <a:rPr lang="en-IN" sz="2400" dirty="0" smtClean="0">
                <a:solidFill>
                  <a:schemeClr val="accent6"/>
                </a:solidFill>
                <a:latin typeface="Times New Roman" pitchFamily="18" charset="0"/>
                <a:cs typeface="Times New Roman" pitchFamily="18" charset="0"/>
              </a:rPr>
              <a:t>Q1. In a particular sample of a polymer, 100 molecules have molecular mass </a:t>
            </a:r>
            <a:r>
              <a:rPr lang="en-IN" sz="2400" dirty="0" smtClean="0">
                <a:solidFill>
                  <a:schemeClr val="accent6"/>
                </a:solidFill>
              </a:rPr>
              <a:t>1</a:t>
            </a:r>
            <a:r>
              <a:rPr lang="en-IN" sz="2400" dirty="0" smtClean="0">
                <a:solidFill>
                  <a:schemeClr val="accent6"/>
                </a:solidFill>
                <a:latin typeface="Times New Roman" pitchFamily="18" charset="0"/>
                <a:ea typeface="SimSun" panose="02010600030101010101" pitchFamily="2" charset="-122"/>
                <a:cs typeface="Times New Roman" pitchFamily="18" charset="0"/>
              </a:rPr>
              <a:t>0</a:t>
            </a:r>
            <a:r>
              <a:rPr lang="en-IN" sz="2400" baseline="30000" dirty="0" smtClean="0">
                <a:solidFill>
                  <a:schemeClr val="accent6"/>
                </a:solidFill>
                <a:latin typeface="Times New Roman" pitchFamily="18" charset="0"/>
                <a:ea typeface="SimSun" panose="02010600030101010101" pitchFamily="2" charset="-122"/>
                <a:cs typeface="Times New Roman" pitchFamily="18" charset="0"/>
              </a:rPr>
              <a:t>3</a:t>
            </a:r>
            <a:r>
              <a:rPr lang="en-IN" sz="2400" dirty="0" smtClean="0">
                <a:solidFill>
                  <a:schemeClr val="accent6"/>
                </a:solidFill>
                <a:latin typeface="Times New Roman" pitchFamily="18" charset="0"/>
                <a:ea typeface="SimSun" panose="02010600030101010101" pitchFamily="2" charset="-122"/>
                <a:cs typeface="Times New Roman" pitchFamily="18" charset="0"/>
              </a:rPr>
              <a:t> each, 200 molecules have a molecular mass of </a:t>
            </a:r>
            <a:r>
              <a:rPr lang="en-IN" sz="2400" dirty="0" smtClean="0">
                <a:solidFill>
                  <a:schemeClr val="accent6"/>
                </a:solidFill>
              </a:rPr>
              <a:t>1</a:t>
            </a:r>
            <a:r>
              <a:rPr lang="en-IN" sz="2400" dirty="0" smtClean="0">
                <a:solidFill>
                  <a:schemeClr val="accent6"/>
                </a:solidFill>
                <a:latin typeface="Times New Roman" pitchFamily="18" charset="0"/>
                <a:ea typeface="SimSun" panose="02010600030101010101" pitchFamily="2" charset="-122"/>
                <a:cs typeface="Times New Roman" pitchFamily="18" charset="0"/>
              </a:rPr>
              <a:t>0</a:t>
            </a:r>
            <a:r>
              <a:rPr lang="en-IN" sz="2400" baseline="30000" dirty="0" smtClean="0">
                <a:solidFill>
                  <a:schemeClr val="accent6"/>
                </a:solidFill>
                <a:latin typeface="Times New Roman" pitchFamily="18" charset="0"/>
                <a:ea typeface="SimSun" panose="02010600030101010101" pitchFamily="2" charset="-122"/>
                <a:cs typeface="Times New Roman" pitchFamily="18" charset="0"/>
              </a:rPr>
              <a:t>4</a:t>
            </a:r>
            <a:r>
              <a:rPr lang="en-IN" sz="2400" dirty="0" smtClean="0">
                <a:solidFill>
                  <a:schemeClr val="accent6"/>
                </a:solidFill>
                <a:latin typeface="Times New Roman" pitchFamily="18" charset="0"/>
                <a:ea typeface="SimSun" panose="02010600030101010101" pitchFamily="2" charset="-122"/>
                <a:cs typeface="Times New Roman" pitchFamily="18" charset="0"/>
              </a:rPr>
              <a:t> each and 20</a:t>
            </a:r>
            <a:r>
              <a:rPr lang="en-IN" sz="2400" dirty="0" smtClean="0">
                <a:solidFill>
                  <a:schemeClr val="accent6"/>
                </a:solidFill>
                <a:latin typeface="Times New Roman" pitchFamily="18" charset="0"/>
                <a:cs typeface="Times New Roman" pitchFamily="18" charset="0"/>
              </a:rPr>
              <a:t>0 molecules have molecular mass </a:t>
            </a:r>
            <a:r>
              <a:rPr lang="en-IN" sz="2400" dirty="0" smtClean="0">
                <a:solidFill>
                  <a:schemeClr val="accent6"/>
                </a:solidFill>
              </a:rPr>
              <a:t>1</a:t>
            </a:r>
            <a:r>
              <a:rPr lang="en-IN" sz="2400" dirty="0" smtClean="0">
                <a:solidFill>
                  <a:schemeClr val="accent6"/>
                </a:solidFill>
                <a:latin typeface="Times New Roman" pitchFamily="18" charset="0"/>
                <a:ea typeface="SimSun" panose="02010600030101010101" pitchFamily="2" charset="-122"/>
                <a:cs typeface="Times New Roman" pitchFamily="18" charset="0"/>
              </a:rPr>
              <a:t>0</a:t>
            </a:r>
            <a:r>
              <a:rPr lang="en-IN" sz="2400" baseline="30000" dirty="0" smtClean="0">
                <a:solidFill>
                  <a:schemeClr val="accent6"/>
                </a:solidFill>
                <a:latin typeface="Times New Roman" pitchFamily="18" charset="0"/>
                <a:ea typeface="SimSun" panose="02010600030101010101" pitchFamily="2" charset="-122"/>
                <a:cs typeface="Times New Roman" pitchFamily="18" charset="0"/>
              </a:rPr>
              <a:t>5</a:t>
            </a:r>
            <a:r>
              <a:rPr lang="en-IN" sz="2400" dirty="0" smtClean="0">
                <a:solidFill>
                  <a:schemeClr val="accent6"/>
                </a:solidFill>
                <a:latin typeface="Times New Roman" pitchFamily="18" charset="0"/>
                <a:ea typeface="SimSun" panose="02010600030101010101" pitchFamily="2" charset="-122"/>
                <a:cs typeface="Times New Roman" pitchFamily="18" charset="0"/>
              </a:rPr>
              <a:t> each. Calculate the number average and mass average molecular mass.</a:t>
            </a:r>
            <a:endParaRPr lang="en-IN" sz="2400" dirty="0" smtClean="0">
              <a:solidFill>
                <a:schemeClr val="accent6"/>
              </a:solidFill>
              <a:latin typeface="Times New Roman" pitchFamily="18" charset="0"/>
              <a:cs typeface="Times New Roman" pitchFamily="18" charset="0"/>
            </a:endParaRPr>
          </a:p>
          <a:p>
            <a:pPr lvl="0">
              <a:buNone/>
            </a:pPr>
            <a:r>
              <a:rPr lang="en-IN" sz="2400" dirty="0" smtClean="0">
                <a:latin typeface="Times New Roman" pitchFamily="18" charset="0"/>
                <a:cs typeface="Times New Roman" pitchFamily="18" charset="0"/>
              </a:rPr>
              <a:t>Sol. </a:t>
            </a:r>
            <a:endParaRPr lang="en-IN" sz="2400" dirty="0">
              <a:latin typeface="Times New Roman" pitchFamily="18" charset="0"/>
              <a:cs typeface="Times New Roman" pitchFamily="18" charset="0"/>
            </a:endParaRPr>
          </a:p>
        </p:txBody>
      </p:sp>
      <p:pic>
        <p:nvPicPr>
          <p:cNvPr id="5" name="Picture 4" descr="C:\Users\MIET\Desktop\Molecular+weight+determination.jpg"/>
          <p:cNvPicPr>
            <a:picLocks noChangeAspect="1" noChangeArrowheads="1"/>
          </p:cNvPicPr>
          <p:nvPr/>
        </p:nvPicPr>
        <p:blipFill>
          <a:blip r:embed="rId2">
            <a:lum bright="-10000" contrast="-10000"/>
          </a:blip>
          <a:srcRect l="16349" t="44777" r="32899" b="23252"/>
          <a:stretch>
            <a:fillRect/>
          </a:stretch>
        </p:blipFill>
        <p:spPr bwMode="auto">
          <a:xfrm>
            <a:off x="1149926" y="1531289"/>
            <a:ext cx="1773382" cy="837839"/>
          </a:xfrm>
          <a:prstGeom prst="rect">
            <a:avLst/>
          </a:prstGeom>
          <a:noFill/>
        </p:spPr>
      </p:pic>
      <p:sp>
        <p:nvSpPr>
          <p:cNvPr id="6" name="Rectangle 5"/>
          <p:cNvSpPr/>
          <p:nvPr/>
        </p:nvSpPr>
        <p:spPr>
          <a:xfrm>
            <a:off x="3144982" y="1599578"/>
            <a:ext cx="6096000" cy="2031325"/>
          </a:xfrm>
          <a:prstGeom prst="rect">
            <a:avLst/>
          </a:prstGeom>
        </p:spPr>
        <p:txBody>
          <a:bodyPr>
            <a:spAutoFit/>
          </a:bodyPr>
          <a:lstStyle/>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N</a:t>
            </a:r>
            <a:r>
              <a:rPr lang="en-US" u="sng" baseline="-25000" dirty="0" smtClean="0">
                <a:latin typeface="Times New Roman" pitchFamily="18" charset="0"/>
                <a:ea typeface="SimSun" panose="02010600030101010101" pitchFamily="2" charset="-122"/>
                <a:cs typeface="Times New Roman" pitchFamily="18" charset="0"/>
              </a:rPr>
              <a:t>1</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1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2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3 </a:t>
            </a:r>
          </a:p>
          <a:p>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 N</a:t>
            </a:r>
            <a:r>
              <a:rPr lang="en-US" baseline="-25000" dirty="0" smtClean="0">
                <a:latin typeface="Times New Roman" pitchFamily="18" charset="0"/>
                <a:ea typeface="SimSun" panose="02010600030101010101" pitchFamily="2" charset="-122"/>
                <a:cs typeface="Times New Roman" pitchFamily="18" charset="0"/>
              </a:rPr>
              <a:t>2 </a:t>
            </a:r>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3</a:t>
            </a:r>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endParaRPr lang="en-US" u="sng"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100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a:t>
            </a:r>
            <a:r>
              <a:rPr lang="en-IN" u="sng" baseline="30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 + 200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a:t>
            </a:r>
            <a:r>
              <a:rPr lang="en-IN" u="sng" baseline="30000" dirty="0" smtClean="0">
                <a:latin typeface="Times New Roman" pitchFamily="18" charset="0"/>
                <a:ea typeface="SimSun" panose="02010600030101010101" pitchFamily="2" charset="-122"/>
                <a:cs typeface="Times New Roman" pitchFamily="18" charset="0"/>
              </a:rPr>
              <a:t>4</a:t>
            </a:r>
            <a:r>
              <a:rPr lang="en-IN" u="sng"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200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a:t>
            </a:r>
            <a:r>
              <a:rPr lang="en-IN" u="sng" baseline="30000" dirty="0" smtClean="0">
                <a:latin typeface="Times New Roman" pitchFamily="18" charset="0"/>
                <a:ea typeface="SimSun" panose="02010600030101010101" pitchFamily="2" charset="-122"/>
                <a:cs typeface="Times New Roman" pitchFamily="18" charset="0"/>
              </a:rPr>
              <a:t>5</a:t>
            </a:r>
          </a:p>
          <a:p>
            <a:r>
              <a:rPr lang="en-US" dirty="0" smtClean="0">
                <a:latin typeface="Times New Roman" pitchFamily="18" charset="0"/>
                <a:ea typeface="SimSun" panose="02010600030101010101" pitchFamily="2" charset="-122"/>
                <a:cs typeface="Times New Roman" pitchFamily="18" charset="0"/>
              </a:rPr>
              <a:t>                     </a:t>
            </a:r>
            <a:r>
              <a:rPr lang="en-IN" dirty="0" smtClean="0">
                <a:latin typeface="Times New Roman" pitchFamily="18" charset="0"/>
                <a:ea typeface="SimSun" panose="02010600030101010101" pitchFamily="2" charset="-122"/>
                <a:cs typeface="Times New Roman" pitchFamily="18" charset="0"/>
              </a:rPr>
              <a:t>100</a:t>
            </a:r>
            <a:r>
              <a:rPr lang="en-US" dirty="0" smtClean="0">
                <a:latin typeface="Times New Roman" pitchFamily="18" charset="0"/>
                <a:ea typeface="SimSun" panose="02010600030101010101" pitchFamily="2" charset="-122"/>
                <a:cs typeface="Times New Roman" pitchFamily="18" charset="0"/>
              </a:rPr>
              <a:t> + 200 +</a:t>
            </a:r>
            <a:r>
              <a:rPr lang="en-IN" dirty="0" smtClean="0">
                <a:latin typeface="Times New Roman" pitchFamily="18" charset="0"/>
                <a:ea typeface="SimSun" panose="02010600030101010101" pitchFamily="2" charset="-122"/>
                <a:cs typeface="Times New Roman" pitchFamily="18" charset="0"/>
              </a:rPr>
              <a:t> 2</a:t>
            </a:r>
            <a:r>
              <a:rPr lang="en-US" dirty="0" smtClean="0">
                <a:latin typeface="Times New Roman" pitchFamily="18" charset="0"/>
                <a:ea typeface="SimSun" panose="02010600030101010101" pitchFamily="2" charset="-122"/>
                <a:cs typeface="Times New Roman" pitchFamily="18" charset="0"/>
              </a:rPr>
              <a:t>00  </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44,200</a:t>
            </a:r>
            <a:endParaRPr lang="en-US" dirty="0"/>
          </a:p>
        </p:txBody>
      </p:sp>
      <p:pic>
        <p:nvPicPr>
          <p:cNvPr id="8" name="Picture 7" descr="Polymer Molecular Weight - ppt download"/>
          <p:cNvPicPr>
            <a:picLocks noChangeAspect="1" noChangeArrowheads="1"/>
          </p:cNvPicPr>
          <p:nvPr/>
        </p:nvPicPr>
        <p:blipFill>
          <a:blip r:embed="rId3"/>
          <a:srcRect l="13376" t="45864" r="46983" b="33441"/>
          <a:stretch>
            <a:fillRect/>
          </a:stretch>
        </p:blipFill>
        <p:spPr bwMode="auto">
          <a:xfrm>
            <a:off x="1013624" y="3796145"/>
            <a:ext cx="2724665" cy="1066800"/>
          </a:xfrm>
          <a:prstGeom prst="rect">
            <a:avLst/>
          </a:prstGeom>
          <a:noFill/>
        </p:spPr>
      </p:pic>
      <p:sp>
        <p:nvSpPr>
          <p:cNvPr id="9" name="Rectangle 8"/>
          <p:cNvSpPr/>
          <p:nvPr/>
        </p:nvSpPr>
        <p:spPr>
          <a:xfrm>
            <a:off x="3588326" y="4020466"/>
            <a:ext cx="8132619" cy="2308324"/>
          </a:xfrm>
          <a:prstGeom prst="rect">
            <a:avLst/>
          </a:prstGeom>
        </p:spPr>
        <p:txBody>
          <a:bodyPr wrap="square">
            <a:spAutoFit/>
          </a:bodyPr>
          <a:lstStyle/>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N</a:t>
            </a:r>
            <a:r>
              <a:rPr lang="en-US" u="sng" baseline="-25000" dirty="0" smtClean="0">
                <a:latin typeface="Times New Roman" pitchFamily="18" charset="0"/>
                <a:ea typeface="SimSun" panose="02010600030101010101" pitchFamily="2" charset="-122"/>
                <a:cs typeface="Times New Roman" pitchFamily="18" charset="0"/>
              </a:rPr>
              <a:t>1</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1</a:t>
            </a:r>
            <a:r>
              <a:rPr lang="en-US" u="sng" baseline="30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 + N</a:t>
            </a:r>
            <a:r>
              <a:rPr lang="en-US" u="sng" baseline="-25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2</a:t>
            </a:r>
            <a:r>
              <a:rPr lang="en-US" u="sng" baseline="30000" dirty="0" smtClean="0">
                <a:latin typeface="Times New Roman" pitchFamily="18" charset="0"/>
                <a:ea typeface="SimSun" panose="02010600030101010101" pitchFamily="2" charset="-122"/>
                <a:cs typeface="Times New Roman" pitchFamily="18" charset="0"/>
              </a:rPr>
              <a:t>2</a:t>
            </a:r>
            <a:r>
              <a:rPr lang="en-US" u="sng" baseline="-25000" dirty="0" smtClean="0">
                <a:latin typeface="Times New Roman" pitchFamily="18" charset="0"/>
                <a:ea typeface="SimSun" panose="02010600030101010101" pitchFamily="2" charset="-122"/>
                <a:cs typeface="Times New Roman" pitchFamily="18" charset="0"/>
              </a:rPr>
              <a:t>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3</a:t>
            </a:r>
            <a:r>
              <a:rPr lang="en-US" u="sng" baseline="30000" dirty="0" smtClean="0">
                <a:latin typeface="Times New Roman" pitchFamily="18" charset="0"/>
                <a:ea typeface="SimSun" panose="02010600030101010101" pitchFamily="2" charset="-122"/>
                <a:cs typeface="Times New Roman" pitchFamily="18" charset="0"/>
              </a:rPr>
              <a:t>2</a:t>
            </a:r>
            <a:r>
              <a:rPr lang="en-US" u="sng" baseline="-25000"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 N</a:t>
            </a:r>
            <a:r>
              <a:rPr lang="en-US" baseline="-25000" dirty="0" smtClean="0">
                <a:latin typeface="Times New Roman" pitchFamily="18" charset="0"/>
                <a:ea typeface="SimSun" panose="02010600030101010101" pitchFamily="2" charset="-122"/>
                <a:cs typeface="Times New Roman" pitchFamily="18" charset="0"/>
              </a:rPr>
              <a:t>2</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2</a:t>
            </a:r>
            <a:r>
              <a:rPr lang="en-US" dirty="0" smtClean="0">
                <a:latin typeface="Times New Roman" pitchFamily="18" charset="0"/>
                <a:ea typeface="SimSun" panose="02010600030101010101" pitchFamily="2" charset="-122"/>
                <a:cs typeface="Times New Roman" pitchFamily="18" charset="0"/>
              </a:rPr>
              <a:t> </a:t>
            </a:r>
            <a:r>
              <a:rPr lang="en-US" baseline="-25000" dirty="0" smtClean="0">
                <a:latin typeface="Times New Roman" pitchFamily="18" charset="0"/>
                <a:ea typeface="SimSun" panose="02010600030101010101" pitchFamily="2" charset="-122"/>
                <a:cs typeface="Times New Roman" pitchFamily="18" charset="0"/>
              </a:rPr>
              <a:t> </a:t>
            </a:r>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                                                                 </a:t>
            </a:r>
            <a:endParaRPr lang="en-US" u="sng"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a:t>
            </a:r>
            <a:r>
              <a:rPr lang="en-US" u="sng" dirty="0" smtClean="0">
                <a:latin typeface="Times New Roman" pitchFamily="18" charset="0"/>
                <a:ea typeface="SimSun" panose="02010600030101010101" pitchFamily="2" charset="-122"/>
                <a:cs typeface="Times New Roman" pitchFamily="18" charset="0"/>
              </a:rPr>
              <a:t>100 </a:t>
            </a:r>
            <a:r>
              <a:rPr lang="en-IN" u="sng" dirty="0" smtClean="0"/>
              <a:t>x (1</a:t>
            </a:r>
            <a:r>
              <a:rPr lang="en-IN" u="sng" dirty="0" smtClean="0">
                <a:latin typeface="Times New Roman" pitchFamily="18" charset="0"/>
                <a:ea typeface="SimSun" panose="02010600030101010101" pitchFamily="2" charset="-122"/>
                <a:cs typeface="Times New Roman" pitchFamily="18" charset="0"/>
              </a:rPr>
              <a:t>0</a:t>
            </a:r>
            <a:r>
              <a:rPr lang="en-IN" u="sng" baseline="30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a:t>
            </a:r>
            <a:r>
              <a:rPr lang="en-US" u="sng" baseline="30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 + 200 </a:t>
            </a:r>
            <a:r>
              <a:rPr lang="en-IN" u="sng" dirty="0" smtClean="0"/>
              <a:t>x (1</a:t>
            </a:r>
            <a:r>
              <a:rPr lang="en-IN" u="sng" dirty="0" smtClean="0">
                <a:latin typeface="Times New Roman" pitchFamily="18" charset="0"/>
                <a:ea typeface="SimSun" panose="02010600030101010101" pitchFamily="2" charset="-122"/>
                <a:cs typeface="Times New Roman" pitchFamily="18" charset="0"/>
              </a:rPr>
              <a:t>0</a:t>
            </a:r>
            <a:r>
              <a:rPr lang="en-IN" u="sng" baseline="30000" dirty="0" smtClean="0">
                <a:latin typeface="Times New Roman" pitchFamily="18" charset="0"/>
                <a:ea typeface="SimSun" panose="02010600030101010101" pitchFamily="2" charset="-122"/>
                <a:cs typeface="Times New Roman" pitchFamily="18" charset="0"/>
              </a:rPr>
              <a:t>4</a:t>
            </a:r>
            <a:r>
              <a:rPr lang="en-US" u="sng" dirty="0" smtClean="0">
                <a:latin typeface="Times New Roman" pitchFamily="18" charset="0"/>
                <a:ea typeface="SimSun" panose="02010600030101010101" pitchFamily="2" charset="-122"/>
                <a:cs typeface="Times New Roman" pitchFamily="18" charset="0"/>
              </a:rPr>
              <a:t>)</a:t>
            </a:r>
            <a:r>
              <a:rPr lang="en-US" u="sng" baseline="30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 </a:t>
            </a:r>
            <a:r>
              <a:rPr lang="en-IN" u="sng" dirty="0" smtClean="0">
                <a:latin typeface="Times New Roman" pitchFamily="18" charset="0"/>
                <a:ea typeface="SimSun" panose="02010600030101010101" pitchFamily="2" charset="-122"/>
                <a:cs typeface="Times New Roman" pitchFamily="18" charset="0"/>
              </a:rPr>
              <a:t>+ </a:t>
            </a:r>
            <a:r>
              <a:rPr lang="en-US" u="sng" dirty="0" smtClean="0">
                <a:latin typeface="Times New Roman" pitchFamily="18" charset="0"/>
                <a:ea typeface="SimSun" panose="02010600030101010101" pitchFamily="2" charset="-122"/>
                <a:cs typeface="Times New Roman" pitchFamily="18" charset="0"/>
              </a:rPr>
              <a:t>200 </a:t>
            </a:r>
            <a:r>
              <a:rPr lang="en-IN" u="sng" dirty="0" smtClean="0"/>
              <a:t>x (1</a:t>
            </a:r>
            <a:r>
              <a:rPr lang="en-IN" u="sng" dirty="0" smtClean="0">
                <a:latin typeface="Times New Roman" pitchFamily="18" charset="0"/>
                <a:ea typeface="SimSun" panose="02010600030101010101" pitchFamily="2" charset="-122"/>
                <a:cs typeface="Times New Roman" pitchFamily="18" charset="0"/>
              </a:rPr>
              <a:t>0</a:t>
            </a:r>
            <a:r>
              <a:rPr lang="en-IN" u="sng" baseline="30000" dirty="0" smtClean="0">
                <a:latin typeface="Times New Roman" pitchFamily="18" charset="0"/>
                <a:ea typeface="SimSun" panose="02010600030101010101" pitchFamily="2" charset="-122"/>
                <a:cs typeface="Times New Roman" pitchFamily="18" charset="0"/>
              </a:rPr>
              <a:t>5</a:t>
            </a:r>
            <a:r>
              <a:rPr lang="en-US" u="sng" dirty="0" smtClean="0">
                <a:latin typeface="Times New Roman" pitchFamily="18" charset="0"/>
                <a:ea typeface="SimSun" panose="02010600030101010101" pitchFamily="2" charset="-122"/>
                <a:cs typeface="Times New Roman" pitchFamily="18" charset="0"/>
              </a:rPr>
              <a:t>)</a:t>
            </a:r>
            <a:r>
              <a:rPr lang="en-US" u="sng" baseline="30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 </a:t>
            </a:r>
            <a:endParaRPr lang="en-IN" u="sng" baseline="30000"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r>
              <a:rPr lang="en-IN" dirty="0" smtClean="0">
                <a:latin typeface="Times New Roman" pitchFamily="18" charset="0"/>
                <a:ea typeface="SimSun" panose="02010600030101010101" pitchFamily="2" charset="-122"/>
                <a:cs typeface="Times New Roman" pitchFamily="18" charset="0"/>
              </a:rPr>
              <a:t>100</a:t>
            </a:r>
            <a:r>
              <a:rPr lang="en-IN" dirty="0" smtClean="0"/>
              <a:t> x 1</a:t>
            </a:r>
            <a:r>
              <a:rPr lang="en-IN" dirty="0" smtClean="0">
                <a:latin typeface="Times New Roman" pitchFamily="18" charset="0"/>
                <a:ea typeface="SimSun" panose="02010600030101010101" pitchFamily="2" charset="-122"/>
                <a:cs typeface="Times New Roman" pitchFamily="18" charset="0"/>
              </a:rPr>
              <a:t>0</a:t>
            </a:r>
            <a:r>
              <a:rPr lang="en-IN" baseline="30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 + 200 </a:t>
            </a:r>
            <a:r>
              <a:rPr lang="en-IN" dirty="0" smtClean="0"/>
              <a:t>x 1</a:t>
            </a:r>
            <a:r>
              <a:rPr lang="en-IN" dirty="0" smtClean="0">
                <a:latin typeface="Times New Roman" pitchFamily="18" charset="0"/>
                <a:ea typeface="SimSun" panose="02010600030101010101" pitchFamily="2" charset="-122"/>
                <a:cs typeface="Times New Roman" pitchFamily="18" charset="0"/>
              </a:rPr>
              <a:t>0</a:t>
            </a:r>
            <a:r>
              <a:rPr lang="en-IN" baseline="30000" dirty="0" smtClean="0">
                <a:latin typeface="Times New Roman" pitchFamily="18" charset="0"/>
                <a:ea typeface="SimSun" panose="02010600030101010101" pitchFamily="2" charset="-122"/>
                <a:cs typeface="Times New Roman" pitchFamily="18" charset="0"/>
              </a:rPr>
              <a:t>4</a:t>
            </a:r>
            <a:r>
              <a:rPr lang="en-US" dirty="0" smtClean="0">
                <a:latin typeface="Times New Roman" pitchFamily="18" charset="0"/>
                <a:ea typeface="SimSun" panose="02010600030101010101" pitchFamily="2" charset="-122"/>
                <a:cs typeface="Times New Roman" pitchFamily="18" charset="0"/>
              </a:rPr>
              <a:t> +</a:t>
            </a:r>
            <a:r>
              <a:rPr lang="en-IN" dirty="0" smtClean="0">
                <a:latin typeface="Times New Roman" pitchFamily="18" charset="0"/>
                <a:ea typeface="SimSun" panose="02010600030101010101" pitchFamily="2" charset="-122"/>
                <a:cs typeface="Times New Roman" pitchFamily="18" charset="0"/>
              </a:rPr>
              <a:t> 2</a:t>
            </a:r>
            <a:r>
              <a:rPr lang="en-US" dirty="0" smtClean="0">
                <a:latin typeface="Times New Roman" pitchFamily="18" charset="0"/>
                <a:ea typeface="SimSun" panose="02010600030101010101" pitchFamily="2" charset="-122"/>
                <a:cs typeface="Times New Roman" pitchFamily="18" charset="0"/>
              </a:rPr>
              <a:t>00 </a:t>
            </a:r>
            <a:r>
              <a:rPr lang="en-IN" dirty="0" smtClean="0"/>
              <a:t>x 1</a:t>
            </a:r>
            <a:r>
              <a:rPr lang="en-IN" dirty="0" smtClean="0">
                <a:latin typeface="Times New Roman" pitchFamily="18" charset="0"/>
                <a:ea typeface="SimSun" panose="02010600030101010101" pitchFamily="2" charset="-122"/>
                <a:cs typeface="Times New Roman" pitchFamily="18" charset="0"/>
              </a:rPr>
              <a:t>0</a:t>
            </a:r>
            <a:r>
              <a:rPr lang="en-IN" baseline="30000" dirty="0" smtClean="0">
                <a:latin typeface="Times New Roman" pitchFamily="18" charset="0"/>
                <a:ea typeface="SimSun" panose="02010600030101010101" pitchFamily="2" charset="-122"/>
                <a:cs typeface="Times New Roman" pitchFamily="18" charset="0"/>
              </a:rPr>
              <a:t>5</a:t>
            </a:r>
            <a:r>
              <a:rPr lang="en-US" dirty="0" smtClean="0">
                <a:latin typeface="Times New Roman" pitchFamily="18" charset="0"/>
                <a:ea typeface="SimSun" panose="02010600030101010101" pitchFamily="2" charset="-122"/>
                <a:cs typeface="Times New Roman" pitchFamily="18" charset="0"/>
              </a:rPr>
              <a:t> </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91,407.23</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0050" y="300038"/>
            <a:ext cx="11544300" cy="9325630"/>
          </a:xfrm>
          <a:prstGeom prst="rect">
            <a:avLst/>
          </a:prstGeom>
        </p:spPr>
        <p:txBody>
          <a:bodyPr wrap="square">
            <a:spAutoFit/>
          </a:bodyPr>
          <a:lstStyle/>
          <a:p>
            <a:r>
              <a:rPr lang="en-US" dirty="0" smtClean="0">
                <a:solidFill>
                  <a:schemeClr val="accent6"/>
                </a:solidFill>
                <a:latin typeface="Times New Roman" pitchFamily="18" charset="0"/>
                <a:ea typeface="SimSun" panose="02010600030101010101" pitchFamily="2" charset="-122"/>
                <a:cs typeface="Times New Roman" pitchFamily="18" charset="0"/>
              </a:rPr>
              <a:t>Q2.  In a polymer, there are 100 molecules of molecular weight 100, 200 molecules of molecular weight 1000 and 300</a:t>
            </a:r>
          </a:p>
          <a:p>
            <a:r>
              <a:rPr lang="en-US" dirty="0" smtClean="0">
                <a:solidFill>
                  <a:schemeClr val="accent6"/>
                </a:solidFill>
                <a:latin typeface="Times New Roman" pitchFamily="18" charset="0"/>
                <a:ea typeface="SimSun" panose="02010600030101010101" pitchFamily="2" charset="-122"/>
                <a:cs typeface="Times New Roman" pitchFamily="18" charset="0"/>
              </a:rPr>
              <a:t> molecules of molecular weight 10,000. Find out the number average and weight average molecular weight and polydispersity index.</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Sol.      </a:t>
            </a:r>
            <a:r>
              <a:rPr lang="en-US" b="1" dirty="0" smtClean="0">
                <a:latin typeface="Times New Roman" pitchFamily="18" charset="0"/>
                <a:ea typeface="SimSun" panose="02010600030101010101" pitchFamily="2" charset="-122"/>
                <a:cs typeface="Times New Roman" pitchFamily="18" charset="0"/>
              </a:rPr>
              <a:t>Given:</a:t>
            </a:r>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100,  M</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100,  N</a:t>
            </a:r>
            <a:r>
              <a:rPr lang="en-US" baseline="-25000" dirty="0" smtClean="0">
                <a:latin typeface="Times New Roman" pitchFamily="18" charset="0"/>
                <a:ea typeface="SimSun" panose="02010600030101010101" pitchFamily="2" charset="-122"/>
                <a:cs typeface="Times New Roman" pitchFamily="18" charset="0"/>
              </a:rPr>
              <a:t>2</a:t>
            </a:r>
            <a:r>
              <a:rPr lang="en-US" dirty="0" smtClean="0">
                <a:latin typeface="Times New Roman" pitchFamily="18" charset="0"/>
                <a:ea typeface="SimSun" panose="02010600030101010101" pitchFamily="2" charset="-122"/>
                <a:cs typeface="Times New Roman" pitchFamily="18" charset="0"/>
              </a:rPr>
              <a:t>= 200,  M</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1000, N</a:t>
            </a:r>
            <a:r>
              <a:rPr lang="en-US" baseline="-25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 300,  M</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10,000</a:t>
            </a:r>
          </a:p>
          <a:p>
            <a:endParaRPr lang="en-US" dirty="0" smtClean="0">
              <a:latin typeface="Times New Roman" pitchFamily="18" charset="0"/>
              <a:ea typeface="SimSun" panose="02010600030101010101" pitchFamily="2" charset="-122"/>
              <a:cs typeface="Times New Roman" pitchFamily="18" charset="0"/>
            </a:endParaRPr>
          </a:p>
          <a:p>
            <a:r>
              <a:rPr lang="en-US" sz="2400" b="1" u="sng" dirty="0" smtClean="0">
                <a:solidFill>
                  <a:schemeClr val="accent6"/>
                </a:solidFill>
                <a:latin typeface="Times New Roman" pitchFamily="18" charset="0"/>
                <a:ea typeface="SimSun" panose="02010600030101010101" pitchFamily="2" charset="-122"/>
                <a:cs typeface="Times New Roman" pitchFamily="18" charset="0"/>
              </a:rPr>
              <a:t>Number average mol. Wt. </a:t>
            </a:r>
          </a:p>
          <a:p>
            <a:r>
              <a:rPr lang="en-US"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N</a:t>
            </a:r>
            <a:r>
              <a:rPr lang="en-US" u="sng" baseline="-25000" dirty="0" smtClean="0">
                <a:latin typeface="Times New Roman" pitchFamily="18" charset="0"/>
                <a:ea typeface="SimSun" panose="02010600030101010101" pitchFamily="2" charset="-122"/>
                <a:cs typeface="Times New Roman" pitchFamily="18" charset="0"/>
              </a:rPr>
              <a:t>1</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1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2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3 </a:t>
            </a:r>
          </a:p>
          <a:p>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 N</a:t>
            </a:r>
            <a:r>
              <a:rPr lang="en-US" baseline="-25000" dirty="0" smtClean="0">
                <a:latin typeface="Times New Roman" pitchFamily="18" charset="0"/>
                <a:ea typeface="SimSun" panose="02010600030101010101" pitchFamily="2" charset="-122"/>
                <a:cs typeface="Times New Roman" pitchFamily="18" charset="0"/>
              </a:rPr>
              <a:t>2 </a:t>
            </a:r>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3</a:t>
            </a:r>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endParaRPr lang="en-US" u="sng"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100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a:t>
            </a:r>
            <a:r>
              <a:rPr lang="en-US" u="sng" dirty="0" smtClean="0">
                <a:latin typeface="Times New Roman" pitchFamily="18" charset="0"/>
                <a:ea typeface="SimSun" panose="02010600030101010101" pitchFamily="2" charset="-122"/>
                <a:cs typeface="Times New Roman" pitchFamily="18" charset="0"/>
              </a:rPr>
              <a:t> + 200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 + </a:t>
            </a:r>
            <a:r>
              <a:rPr lang="en-US" u="sng" dirty="0" smtClean="0">
                <a:latin typeface="Times New Roman" pitchFamily="18" charset="0"/>
                <a:ea typeface="SimSun" panose="02010600030101010101" pitchFamily="2" charset="-122"/>
                <a:cs typeface="Times New Roman" pitchFamily="18" charset="0"/>
              </a:rPr>
              <a:t>300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10,000</a:t>
            </a:r>
            <a:r>
              <a:rPr lang="en-US" u="sng"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a:t>
            </a:r>
            <a:r>
              <a:rPr lang="en-IN" dirty="0" smtClean="0">
                <a:latin typeface="Times New Roman" pitchFamily="18" charset="0"/>
                <a:ea typeface="SimSun" panose="02010600030101010101" pitchFamily="2" charset="-122"/>
                <a:cs typeface="Times New Roman" pitchFamily="18" charset="0"/>
              </a:rPr>
              <a:t>100</a:t>
            </a:r>
            <a:r>
              <a:rPr lang="en-US" dirty="0" smtClean="0">
                <a:latin typeface="Times New Roman" pitchFamily="18" charset="0"/>
                <a:ea typeface="SimSun" panose="02010600030101010101" pitchFamily="2" charset="-122"/>
                <a:cs typeface="Times New Roman" pitchFamily="18" charset="0"/>
              </a:rPr>
              <a:t> + 200 +</a:t>
            </a:r>
            <a:r>
              <a:rPr lang="en-IN" dirty="0" smtClean="0">
                <a:latin typeface="Times New Roman" pitchFamily="18" charset="0"/>
                <a:ea typeface="SimSun" panose="02010600030101010101" pitchFamily="2" charset="-122"/>
                <a:cs typeface="Times New Roman" pitchFamily="18" charset="0"/>
              </a:rPr>
              <a:t> </a:t>
            </a:r>
            <a:r>
              <a:rPr lang="en-US" dirty="0" smtClean="0">
                <a:latin typeface="Times New Roman" pitchFamily="18" charset="0"/>
                <a:ea typeface="SimSun" panose="02010600030101010101" pitchFamily="2" charset="-122"/>
                <a:cs typeface="Times New Roman" pitchFamily="18" charset="0"/>
              </a:rPr>
              <a:t>300  </a:t>
            </a:r>
          </a:p>
          <a:p>
            <a:r>
              <a:rPr lang="en-US"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10000 + 200000 + 3000000       </a:t>
            </a:r>
          </a:p>
          <a:p>
            <a:r>
              <a:rPr lang="en-US" dirty="0" smtClean="0">
                <a:latin typeface="Times New Roman" pitchFamily="18" charset="0"/>
                <a:ea typeface="SimSun" panose="02010600030101010101" pitchFamily="2" charset="-122"/>
                <a:cs typeface="Times New Roman" pitchFamily="18" charset="0"/>
              </a:rPr>
              <a:t>                                                                                               600</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3210000 / 600</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5350                                                    </a:t>
            </a:r>
            <a:r>
              <a:rPr lang="en-US" u="sng" dirty="0" smtClean="0">
                <a:latin typeface="Times New Roman" pitchFamily="18" charset="0"/>
                <a:ea typeface="SimSun" panose="02010600030101010101" pitchFamily="2" charset="-122"/>
                <a:cs typeface="Times New Roman" pitchFamily="18" charset="0"/>
              </a:rPr>
              <a:t>             </a:t>
            </a:r>
          </a:p>
          <a:p>
            <a:r>
              <a:rPr lang="en-US" u="sng" dirty="0" smtClean="0">
                <a:latin typeface="Times New Roman" pitchFamily="18" charset="0"/>
                <a:ea typeface="SimSun" panose="02010600030101010101" pitchFamily="2" charset="-122"/>
                <a:cs typeface="Times New Roman" pitchFamily="18" charset="0"/>
              </a:rPr>
              <a:t>                                                    </a:t>
            </a: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a:p>
            <a:endParaRPr lang="en-US" u="sng" dirty="0" smtClean="0">
              <a:latin typeface="Times New Roman" pitchFamily="18" charset="0"/>
              <a:ea typeface="SimSun" panose="02010600030101010101" pitchFamily="2" charset="-122"/>
              <a:cs typeface="Times New Roman" pitchFamily="18" charset="0"/>
            </a:endParaRPr>
          </a:p>
        </p:txBody>
      </p:sp>
      <p:pic>
        <p:nvPicPr>
          <p:cNvPr id="4" name="Picture 3" descr="C:\Users\MIET\Desktop\Molecular+weight+determination.jpg"/>
          <p:cNvPicPr>
            <a:picLocks noChangeAspect="1" noChangeArrowheads="1"/>
          </p:cNvPicPr>
          <p:nvPr/>
        </p:nvPicPr>
        <p:blipFill>
          <a:blip r:embed="rId2">
            <a:lum bright="-10000" contrast="-10000"/>
          </a:blip>
          <a:srcRect l="16349" t="44777" r="32899" b="23252"/>
          <a:stretch>
            <a:fillRect/>
          </a:stretch>
        </p:blipFill>
        <p:spPr bwMode="auto">
          <a:xfrm>
            <a:off x="2964872" y="2445689"/>
            <a:ext cx="1773382" cy="83783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5928" y="1122218"/>
            <a:ext cx="7883236" cy="3970318"/>
          </a:xfrm>
          <a:prstGeom prst="rect">
            <a:avLst/>
          </a:prstGeom>
        </p:spPr>
        <p:txBody>
          <a:bodyPr wrap="square">
            <a:spAutoFit/>
          </a:bodyPr>
          <a:lstStyle/>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N</a:t>
            </a:r>
            <a:r>
              <a:rPr lang="en-US" u="sng" baseline="-25000" dirty="0" smtClean="0">
                <a:latin typeface="Times New Roman" pitchFamily="18" charset="0"/>
                <a:ea typeface="SimSun" panose="02010600030101010101" pitchFamily="2" charset="-122"/>
                <a:cs typeface="Times New Roman" pitchFamily="18" charset="0"/>
              </a:rPr>
              <a:t>1</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1</a:t>
            </a:r>
            <a:r>
              <a:rPr lang="en-US" u="sng" baseline="30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 + N</a:t>
            </a:r>
            <a:r>
              <a:rPr lang="en-US" u="sng" baseline="-25000" dirty="0" smtClean="0">
                <a:latin typeface="Times New Roman" pitchFamily="18" charset="0"/>
                <a:ea typeface="SimSun" panose="02010600030101010101" pitchFamily="2" charset="-122"/>
                <a:cs typeface="Times New Roman" pitchFamily="18" charset="0"/>
              </a:rPr>
              <a:t>2</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2</a:t>
            </a:r>
            <a:r>
              <a:rPr lang="en-US" u="sng" baseline="30000" dirty="0" smtClean="0">
                <a:latin typeface="Times New Roman" pitchFamily="18" charset="0"/>
                <a:ea typeface="SimSun" panose="02010600030101010101" pitchFamily="2" charset="-122"/>
                <a:cs typeface="Times New Roman" pitchFamily="18" charset="0"/>
              </a:rPr>
              <a:t>2</a:t>
            </a:r>
            <a:r>
              <a:rPr lang="en-US" u="sng" baseline="-25000" dirty="0" smtClean="0">
                <a:latin typeface="Times New Roman" pitchFamily="18" charset="0"/>
                <a:ea typeface="SimSun" panose="02010600030101010101" pitchFamily="2" charset="-122"/>
                <a:cs typeface="Times New Roman" pitchFamily="18" charset="0"/>
              </a:rPr>
              <a:t>  </a:t>
            </a:r>
            <a:r>
              <a:rPr lang="en-US" u="sng" dirty="0" smtClean="0">
                <a:latin typeface="Times New Roman" pitchFamily="18" charset="0"/>
                <a:ea typeface="SimSun" panose="02010600030101010101" pitchFamily="2" charset="-122"/>
                <a:cs typeface="Times New Roman" pitchFamily="18" charset="0"/>
              </a:rPr>
              <a:t>+ N</a:t>
            </a:r>
            <a:r>
              <a:rPr lang="en-US" u="sng" baseline="-25000" dirty="0" smtClean="0">
                <a:latin typeface="Times New Roman" pitchFamily="18" charset="0"/>
                <a:ea typeface="SimSun" panose="02010600030101010101" pitchFamily="2" charset="-122"/>
                <a:cs typeface="Times New Roman" pitchFamily="18" charset="0"/>
              </a:rPr>
              <a:t>3</a:t>
            </a:r>
            <a:r>
              <a:rPr lang="en-US" u="sng" dirty="0" smtClean="0">
                <a:latin typeface="Times New Roman" pitchFamily="18" charset="0"/>
                <a:ea typeface="SimSun" panose="02010600030101010101" pitchFamily="2" charset="-122"/>
                <a:cs typeface="Times New Roman" pitchFamily="18" charset="0"/>
              </a:rPr>
              <a:t>M</a:t>
            </a:r>
            <a:r>
              <a:rPr lang="en-US" u="sng" baseline="-25000" dirty="0" smtClean="0">
                <a:latin typeface="Times New Roman" pitchFamily="18" charset="0"/>
                <a:ea typeface="SimSun" panose="02010600030101010101" pitchFamily="2" charset="-122"/>
                <a:cs typeface="Times New Roman" pitchFamily="18" charset="0"/>
              </a:rPr>
              <a:t>3</a:t>
            </a:r>
            <a:r>
              <a:rPr lang="en-US" u="sng" baseline="30000" dirty="0" smtClean="0">
                <a:latin typeface="Times New Roman" pitchFamily="18" charset="0"/>
                <a:ea typeface="SimSun" panose="02010600030101010101" pitchFamily="2" charset="-122"/>
                <a:cs typeface="Times New Roman" pitchFamily="18" charset="0"/>
              </a:rPr>
              <a:t>2</a:t>
            </a:r>
            <a:r>
              <a:rPr lang="en-US" u="sng" baseline="-25000"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1</a:t>
            </a:r>
            <a:r>
              <a:rPr lang="en-US" dirty="0" smtClean="0">
                <a:latin typeface="Times New Roman" pitchFamily="18" charset="0"/>
                <a:ea typeface="SimSun" panose="02010600030101010101" pitchFamily="2" charset="-122"/>
                <a:cs typeface="Times New Roman" pitchFamily="18" charset="0"/>
              </a:rPr>
              <a:t> + N</a:t>
            </a:r>
            <a:r>
              <a:rPr lang="en-US" baseline="-25000" dirty="0" smtClean="0">
                <a:latin typeface="Times New Roman" pitchFamily="18" charset="0"/>
                <a:ea typeface="SimSun" panose="02010600030101010101" pitchFamily="2" charset="-122"/>
                <a:cs typeface="Times New Roman" pitchFamily="18" charset="0"/>
              </a:rPr>
              <a:t>2</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2</a:t>
            </a:r>
            <a:r>
              <a:rPr lang="en-US" dirty="0" smtClean="0">
                <a:latin typeface="Times New Roman" pitchFamily="18" charset="0"/>
                <a:ea typeface="SimSun" panose="02010600030101010101" pitchFamily="2" charset="-122"/>
                <a:cs typeface="Times New Roman" pitchFamily="18" charset="0"/>
              </a:rPr>
              <a:t> </a:t>
            </a:r>
            <a:r>
              <a:rPr lang="en-US" baseline="-25000" dirty="0" smtClean="0">
                <a:latin typeface="Times New Roman" pitchFamily="18" charset="0"/>
                <a:ea typeface="SimSun" panose="02010600030101010101" pitchFamily="2" charset="-122"/>
                <a:cs typeface="Times New Roman" pitchFamily="18" charset="0"/>
              </a:rPr>
              <a:t> </a:t>
            </a:r>
            <a:r>
              <a:rPr lang="en-US" dirty="0" smtClean="0">
                <a:latin typeface="Times New Roman" pitchFamily="18" charset="0"/>
                <a:ea typeface="SimSun" panose="02010600030101010101" pitchFamily="2" charset="-122"/>
                <a:cs typeface="Times New Roman" pitchFamily="18" charset="0"/>
              </a:rPr>
              <a:t>+ N</a:t>
            </a:r>
            <a:r>
              <a:rPr lang="en-US" baseline="-25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M</a:t>
            </a:r>
            <a:r>
              <a:rPr lang="en-US" baseline="-25000" dirty="0" smtClean="0">
                <a:latin typeface="Times New Roman" pitchFamily="18" charset="0"/>
                <a:ea typeface="SimSun" panose="02010600030101010101" pitchFamily="2" charset="-122"/>
                <a:cs typeface="Times New Roman" pitchFamily="18" charset="0"/>
              </a:rPr>
              <a:t>3</a:t>
            </a:r>
            <a:r>
              <a:rPr lang="en-US"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a:t>
            </a:r>
            <a:endParaRPr lang="en-US" u="sng"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100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a:t>
            </a:r>
            <a:r>
              <a:rPr lang="en-US" u="sng" dirty="0" smtClean="0">
                <a:latin typeface="Times New Roman" pitchFamily="18" charset="0"/>
                <a:ea typeface="SimSun" panose="02010600030101010101" pitchFamily="2" charset="-122"/>
                <a:cs typeface="Times New Roman" pitchFamily="18" charset="0"/>
              </a:rPr>
              <a:t>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a:t>
            </a:r>
            <a:r>
              <a:rPr lang="en-US" u="sng" dirty="0" smtClean="0">
                <a:latin typeface="Times New Roman" pitchFamily="18" charset="0"/>
                <a:ea typeface="SimSun" panose="02010600030101010101" pitchFamily="2" charset="-122"/>
                <a:cs typeface="Times New Roman" pitchFamily="18" charset="0"/>
              </a:rPr>
              <a:t> + 200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 + </a:t>
            </a:r>
            <a:r>
              <a:rPr lang="en-US" u="sng" dirty="0" smtClean="0">
                <a:latin typeface="Times New Roman" pitchFamily="18" charset="0"/>
                <a:ea typeface="SimSun" panose="02010600030101010101" pitchFamily="2" charset="-122"/>
                <a:cs typeface="Times New Roman" pitchFamily="18" charset="0"/>
              </a:rPr>
              <a:t>300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10,000 </a:t>
            </a:r>
            <a:r>
              <a:rPr lang="en-IN" u="sng" dirty="0" smtClean="0"/>
              <a:t>x </a:t>
            </a:r>
            <a:r>
              <a:rPr lang="en-IN" u="sng" dirty="0" smtClean="0">
                <a:latin typeface="Times New Roman" pitchFamily="18" charset="0"/>
                <a:ea typeface="SimSun" panose="02010600030101010101" pitchFamily="2" charset="-122"/>
                <a:cs typeface="Times New Roman" pitchFamily="18" charset="0"/>
              </a:rPr>
              <a:t>10,000</a:t>
            </a:r>
            <a:r>
              <a:rPr lang="en-US" u="sng"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100 </a:t>
            </a:r>
            <a:r>
              <a:rPr lang="en-IN" dirty="0" smtClean="0"/>
              <a:t>x</a:t>
            </a:r>
            <a:r>
              <a:rPr lang="en-US" dirty="0" smtClean="0">
                <a:latin typeface="Times New Roman" pitchFamily="18" charset="0"/>
                <a:ea typeface="SimSun" panose="02010600030101010101" pitchFamily="2" charset="-122"/>
                <a:cs typeface="Times New Roman" pitchFamily="18" charset="0"/>
              </a:rPr>
              <a:t> </a:t>
            </a:r>
            <a:r>
              <a:rPr lang="en-IN" dirty="0" smtClean="0">
                <a:latin typeface="Times New Roman" pitchFamily="18" charset="0"/>
                <a:ea typeface="SimSun" panose="02010600030101010101" pitchFamily="2" charset="-122"/>
                <a:cs typeface="Times New Roman" pitchFamily="18" charset="0"/>
              </a:rPr>
              <a:t>100</a:t>
            </a:r>
            <a:r>
              <a:rPr lang="en-US" dirty="0" smtClean="0">
                <a:latin typeface="Times New Roman" pitchFamily="18" charset="0"/>
                <a:ea typeface="SimSun" panose="02010600030101010101" pitchFamily="2" charset="-122"/>
                <a:cs typeface="Times New Roman" pitchFamily="18" charset="0"/>
              </a:rPr>
              <a:t> + 200 </a:t>
            </a:r>
            <a:r>
              <a:rPr lang="en-IN" dirty="0" smtClean="0"/>
              <a:t>x </a:t>
            </a:r>
            <a:r>
              <a:rPr lang="en-IN" dirty="0" smtClean="0">
                <a:latin typeface="Times New Roman" pitchFamily="18" charset="0"/>
                <a:ea typeface="SimSun" panose="02010600030101010101" pitchFamily="2" charset="-122"/>
                <a:cs typeface="Times New Roman" pitchFamily="18" charset="0"/>
              </a:rPr>
              <a:t>1000 </a:t>
            </a:r>
            <a:r>
              <a:rPr lang="en-US" dirty="0" smtClean="0">
                <a:latin typeface="Times New Roman" pitchFamily="18" charset="0"/>
                <a:ea typeface="SimSun" panose="02010600030101010101" pitchFamily="2" charset="-122"/>
                <a:cs typeface="Times New Roman" pitchFamily="18" charset="0"/>
              </a:rPr>
              <a:t>+</a:t>
            </a:r>
            <a:r>
              <a:rPr lang="en-IN" dirty="0" smtClean="0">
                <a:latin typeface="Times New Roman" pitchFamily="18" charset="0"/>
                <a:ea typeface="SimSun" panose="02010600030101010101" pitchFamily="2" charset="-122"/>
                <a:cs typeface="Times New Roman" pitchFamily="18" charset="0"/>
              </a:rPr>
              <a:t> </a:t>
            </a:r>
            <a:r>
              <a:rPr lang="en-US" dirty="0" smtClean="0">
                <a:latin typeface="Times New Roman" pitchFamily="18" charset="0"/>
                <a:ea typeface="SimSun" panose="02010600030101010101" pitchFamily="2" charset="-122"/>
                <a:cs typeface="Times New Roman" pitchFamily="18" charset="0"/>
              </a:rPr>
              <a:t>300 </a:t>
            </a:r>
            <a:r>
              <a:rPr lang="en-IN" dirty="0" smtClean="0"/>
              <a:t>x </a:t>
            </a:r>
            <a:r>
              <a:rPr lang="en-IN" dirty="0" smtClean="0">
                <a:latin typeface="Times New Roman" pitchFamily="18" charset="0"/>
                <a:ea typeface="SimSun" panose="02010600030101010101" pitchFamily="2" charset="-122"/>
                <a:cs typeface="Times New Roman" pitchFamily="18" charset="0"/>
              </a:rPr>
              <a:t>10,000 </a:t>
            </a:r>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p>
          <a:p>
            <a:r>
              <a:rPr lang="en-US" dirty="0" smtClean="0">
                <a:latin typeface="Times New Roman" pitchFamily="18" charset="0"/>
                <a:ea typeface="SimSun" panose="02010600030101010101" pitchFamily="2" charset="-122"/>
                <a:cs typeface="Times New Roman" pitchFamily="18" charset="0"/>
              </a:rPr>
              <a:t> =  </a:t>
            </a:r>
            <a:r>
              <a:rPr lang="en-US" u="sng" dirty="0" smtClean="0">
                <a:latin typeface="Times New Roman" pitchFamily="18" charset="0"/>
                <a:ea typeface="SimSun" panose="02010600030101010101" pitchFamily="2" charset="-122"/>
                <a:cs typeface="Times New Roman" pitchFamily="18" charset="0"/>
              </a:rPr>
              <a:t>3.0201 </a:t>
            </a:r>
            <a:r>
              <a:rPr lang="en-IN" u="sng" dirty="0" smtClean="0"/>
              <a:t>x </a:t>
            </a:r>
            <a:r>
              <a:rPr lang="en-IN" u="sng" dirty="0" smtClean="0">
                <a:latin typeface="Times New Roman" pitchFamily="18" charset="0"/>
                <a:ea typeface="SimSun" panose="02010600030101010101" pitchFamily="2" charset="-122"/>
                <a:cs typeface="Times New Roman" pitchFamily="18" charset="0"/>
              </a:rPr>
              <a:t>10</a:t>
            </a:r>
            <a:r>
              <a:rPr lang="en-IN" u="sng" baseline="30000" dirty="0" smtClean="0">
                <a:latin typeface="Times New Roman" pitchFamily="18" charset="0"/>
                <a:ea typeface="SimSun" panose="02010600030101010101" pitchFamily="2" charset="-122"/>
                <a:cs typeface="Times New Roman" pitchFamily="18" charset="0"/>
              </a:rPr>
              <a:t>10</a:t>
            </a:r>
            <a:endParaRPr lang="en-US" u="sng"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3210000</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  9408.4    </a:t>
            </a:r>
          </a:p>
          <a:p>
            <a:endParaRPr lang="en-US" dirty="0" smtClean="0">
              <a:latin typeface="Times New Roman" pitchFamily="18" charset="0"/>
              <a:ea typeface="SimSun" panose="02010600030101010101" pitchFamily="2" charset="-122"/>
              <a:cs typeface="Times New Roman" pitchFamily="18" charset="0"/>
            </a:endParaRPr>
          </a:p>
          <a:p>
            <a:r>
              <a:rPr lang="en-US" dirty="0" smtClean="0">
                <a:latin typeface="Times New Roman" pitchFamily="18" charset="0"/>
                <a:ea typeface="SimSun" panose="02010600030101010101" pitchFamily="2" charset="-122"/>
                <a:cs typeface="Times New Roman" pitchFamily="18" charset="0"/>
              </a:rPr>
              <a:t>                                               </a:t>
            </a:r>
            <a:r>
              <a:rPr lang="en-US" u="sng" dirty="0" smtClean="0">
                <a:latin typeface="Times New Roman" pitchFamily="18" charset="0"/>
                <a:ea typeface="SimSun" panose="02010600030101010101" pitchFamily="2" charset="-122"/>
                <a:cs typeface="Times New Roman" pitchFamily="18" charset="0"/>
              </a:rPr>
              <a:t>             </a:t>
            </a:r>
          </a:p>
          <a:p>
            <a:r>
              <a:rPr lang="en-US" u="sng" dirty="0" smtClean="0">
                <a:latin typeface="Times New Roman" pitchFamily="18" charset="0"/>
                <a:ea typeface="SimSun" panose="02010600030101010101" pitchFamily="2" charset="-122"/>
                <a:cs typeface="Times New Roman" pitchFamily="18" charset="0"/>
              </a:rPr>
              <a:t>                                                    </a:t>
            </a:r>
            <a:endParaRPr lang="en-US" dirty="0"/>
          </a:p>
        </p:txBody>
      </p:sp>
      <p:pic>
        <p:nvPicPr>
          <p:cNvPr id="5" name="Picture 4" descr="Polymer Molecular Weight - ppt download"/>
          <p:cNvPicPr>
            <a:picLocks noChangeAspect="1" noChangeArrowheads="1"/>
          </p:cNvPicPr>
          <p:nvPr/>
        </p:nvPicPr>
        <p:blipFill>
          <a:blip r:embed="rId2"/>
          <a:srcRect l="13376" t="45864" r="46983" b="33441"/>
          <a:stretch>
            <a:fillRect/>
          </a:stretch>
        </p:blipFill>
        <p:spPr bwMode="auto">
          <a:xfrm>
            <a:off x="819661" y="1149927"/>
            <a:ext cx="2724665" cy="1066800"/>
          </a:xfrm>
          <a:prstGeom prst="rect">
            <a:avLst/>
          </a:prstGeom>
          <a:noFill/>
        </p:spPr>
      </p:pic>
      <p:sp>
        <p:nvSpPr>
          <p:cNvPr id="6" name="Rectangle 5"/>
          <p:cNvSpPr/>
          <p:nvPr/>
        </p:nvSpPr>
        <p:spPr bwMode="auto">
          <a:xfrm>
            <a:off x="332508" y="415637"/>
            <a:ext cx="5652655" cy="637309"/>
          </a:xfrm>
          <a:prstGeom prst="rect">
            <a:avLst/>
          </a:prstGeom>
          <a:solidFill>
            <a:schemeClr val="bg2"/>
          </a:solidFill>
          <a:ln w="9525" cap="flat" cmpd="sng" algn="ctr">
            <a:solidFill>
              <a:schemeClr val="bg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sz="2400" b="1" i="0" u="sng" strike="noStrike" cap="none" normalizeH="0" baseline="0" dirty="0" smtClean="0">
                <a:ln>
                  <a:noFill/>
                </a:ln>
                <a:solidFill>
                  <a:schemeClr val="accent6"/>
                </a:solidFill>
                <a:effectLst/>
                <a:latin typeface="Times New Roman" pitchFamily="18" charset="0"/>
                <a:ea typeface="SimSun" panose="02010600030101010101" pitchFamily="2" charset="-122"/>
                <a:cs typeface="Times New Roman" pitchFamily="18" charset="0"/>
              </a:rPr>
              <a:t>Weight Average molecular weight</a:t>
            </a:r>
          </a:p>
        </p:txBody>
      </p:sp>
      <p:sp>
        <p:nvSpPr>
          <p:cNvPr id="7" name="Rectangle 6"/>
          <p:cNvSpPr/>
          <p:nvPr/>
        </p:nvSpPr>
        <p:spPr bwMode="auto">
          <a:xfrm>
            <a:off x="1039091" y="4405745"/>
            <a:ext cx="6373091" cy="1482437"/>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none" lIns="91440" tIns="45720" rIns="91440" bIns="45720" numCol="1" rtlCol="0" anchor="t" anchorCtr="0" compatLnSpc="1"/>
          <a:lstStyle/>
          <a:p>
            <a:r>
              <a:rPr lang="en-IN" sz="2400" b="1" u="sng" dirty="0" smtClean="0">
                <a:solidFill>
                  <a:schemeClr val="accent6"/>
                </a:solidFill>
                <a:latin typeface="Times New Roman" pitchFamily="18" charset="0"/>
                <a:cs typeface="Times New Roman" pitchFamily="18" charset="0"/>
              </a:rPr>
              <a:t>Poly dispersity index</a:t>
            </a:r>
          </a:p>
          <a:p>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PDI = M</a:t>
            </a:r>
            <a:r>
              <a:rPr lang="en-IN" baseline="-25000" dirty="0" smtClean="0">
                <a:latin typeface="Times New Roman" pitchFamily="18" charset="0"/>
                <a:cs typeface="Times New Roman" pitchFamily="18" charset="0"/>
              </a:rPr>
              <a:t>w </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M</a:t>
            </a:r>
            <a:r>
              <a:rPr lang="en-IN" baseline="-25000" dirty="0" err="1" smtClean="0">
                <a:latin typeface="Times New Roman" pitchFamily="18" charset="0"/>
                <a:cs typeface="Times New Roman" pitchFamily="18" charset="0"/>
              </a:rPr>
              <a:t>n</a:t>
            </a:r>
            <a:endParaRPr lang="en-IN" baseline="-25000" dirty="0" smtClean="0">
              <a:latin typeface="Times New Roman" pitchFamily="18"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dirty="0" smtClean="0">
              <a:ln>
                <a:noFill/>
              </a:ln>
              <a:solidFill>
                <a:schemeClr val="tx1"/>
              </a:solidFill>
              <a:effectLst/>
              <a:latin typeface="Times New Roman" pitchFamily="18" charset="0"/>
              <a:ea typeface="SimSun" panose="02010600030101010101" pitchFamily="2" charset="-122"/>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pPr>
            <a:r>
              <a:rPr lang="en-US" dirty="0" smtClean="0">
                <a:latin typeface="Times New Roman" pitchFamily="18" charset="0"/>
                <a:ea typeface="SimSun" panose="02010600030101010101" pitchFamily="2" charset="-122"/>
                <a:cs typeface="Times New Roman" pitchFamily="18" charset="0"/>
              </a:rPr>
              <a:t>       = 9408.4 / 5350  =  1.757</a:t>
            </a:r>
            <a:r>
              <a:rPr kumimoji="0" lang="en-US" sz="1800" b="0" i="0" u="none" strike="noStrike" cap="none" normalizeH="0" dirty="0" smtClean="0">
                <a:ln>
                  <a:noFill/>
                </a:ln>
                <a:solidFill>
                  <a:schemeClr val="tx1"/>
                </a:solidFill>
                <a:effectLst/>
                <a:latin typeface="Times New Roman" pitchFamily="18" charset="0"/>
                <a:ea typeface="SimSun" panose="02010600030101010101" pitchFamily="2" charset="-122"/>
                <a:cs typeface="Times New Roman" pitchFamily="18" charset="0"/>
              </a:rPr>
              <a:t> </a:t>
            </a:r>
            <a:endParaRPr kumimoji="0" lang="en-US" sz="1800" b="0" i="0" u="none" strike="noStrike" cap="none" normalizeH="0" baseline="0" dirty="0" smtClean="0">
              <a:ln>
                <a:noFill/>
              </a:ln>
              <a:solidFill>
                <a:schemeClr val="tx1"/>
              </a:solidFill>
              <a:effectLst/>
              <a:latin typeface="Times New Roman" pitchFamily="18" charset="0"/>
              <a:ea typeface="SimSun" panose="02010600030101010101" pitchFamily="2" charset="-122"/>
              <a:cs typeface="Times New Roman" pitchFamily="18" charset="0"/>
            </a:endParaRPr>
          </a:p>
        </p:txBody>
      </p:sp>
      <p:cxnSp>
        <p:nvCxnSpPr>
          <p:cNvPr id="9" name="Straight Connector 8"/>
          <p:cNvCxnSpPr/>
          <p:nvPr/>
        </p:nvCxnSpPr>
        <p:spPr bwMode="auto">
          <a:xfrm>
            <a:off x="1801092" y="5015363"/>
            <a:ext cx="152400"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a:off x="2286012" y="5029213"/>
            <a:ext cx="152400" cy="1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55" y="321117"/>
            <a:ext cx="11277599" cy="4524315"/>
          </a:xfrm>
          <a:prstGeom prst="rect">
            <a:avLst/>
          </a:prstGeom>
        </p:spPr>
        <p:txBody>
          <a:bodyPr wrap="square">
            <a:spAutoFit/>
          </a:bodyPr>
          <a:lstStyle/>
          <a:p>
            <a:pPr lvl="0"/>
            <a:r>
              <a:rPr lang="en-IN" dirty="0" smtClean="0">
                <a:solidFill>
                  <a:schemeClr val="accent6"/>
                </a:solidFill>
                <a:latin typeface="Times New Roman" pitchFamily="18" charset="0"/>
                <a:cs typeface="Times New Roman" pitchFamily="18" charset="0"/>
              </a:rPr>
              <a:t>Q3. Equal weights of polymer molecules with M</a:t>
            </a:r>
            <a:r>
              <a:rPr lang="en-IN" baseline="-25000" dirty="0" smtClean="0">
                <a:solidFill>
                  <a:schemeClr val="accent6"/>
                </a:solidFill>
                <a:latin typeface="Times New Roman" pitchFamily="18" charset="0"/>
                <a:cs typeface="Times New Roman" pitchFamily="18" charset="0"/>
              </a:rPr>
              <a:t>1</a:t>
            </a:r>
            <a:r>
              <a:rPr lang="en-IN" dirty="0" smtClean="0">
                <a:solidFill>
                  <a:schemeClr val="accent6"/>
                </a:solidFill>
                <a:latin typeface="Times New Roman" pitchFamily="18" charset="0"/>
                <a:cs typeface="Times New Roman" pitchFamily="18" charset="0"/>
              </a:rPr>
              <a:t> = 10,000 g/mole and M</a:t>
            </a:r>
            <a:r>
              <a:rPr lang="en-IN" baseline="-25000" dirty="0" smtClean="0">
                <a:solidFill>
                  <a:schemeClr val="accent6"/>
                </a:solidFill>
                <a:latin typeface="Times New Roman" pitchFamily="18" charset="0"/>
                <a:cs typeface="Times New Roman" pitchFamily="18" charset="0"/>
              </a:rPr>
              <a:t>1</a:t>
            </a:r>
            <a:r>
              <a:rPr lang="en-IN" dirty="0" smtClean="0">
                <a:solidFill>
                  <a:schemeClr val="accent6"/>
                </a:solidFill>
                <a:latin typeface="Times New Roman" pitchFamily="18" charset="0"/>
                <a:cs typeface="Times New Roman" pitchFamily="18" charset="0"/>
              </a:rPr>
              <a:t> = 100,000 g/mole are mixed. Calculate number average molecular weight and weight average molecular weight.</a:t>
            </a:r>
          </a:p>
          <a:p>
            <a:pPr lvl="0"/>
            <a:endParaRPr lang="en-IN" dirty="0" smtClean="0">
              <a:solidFill>
                <a:schemeClr val="accent6"/>
              </a:solidFill>
              <a:latin typeface="Times New Roman" pitchFamily="18" charset="0"/>
              <a:cs typeface="Times New Roman" pitchFamily="18" charset="0"/>
            </a:endParaRPr>
          </a:p>
          <a:p>
            <a:pPr lvl="0"/>
            <a:endParaRPr lang="en-IN"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      </a:t>
            </a:r>
            <a:endParaRPr lang="en-IN" dirty="0" smtClean="0"/>
          </a:p>
          <a:p>
            <a:pPr lvl="0"/>
            <a:endParaRPr lang="en-IN" dirty="0" smtClean="0">
              <a:latin typeface="Times New Roman" pitchFamily="18" charset="0"/>
              <a:cs typeface="Times New Roman" pitchFamily="18" charset="0"/>
            </a:endParaRPr>
          </a:p>
          <a:p>
            <a:pPr lvl="0"/>
            <a:r>
              <a:rPr lang="en-IN" dirty="0" smtClean="0">
                <a:latin typeface="Times New Roman" pitchFamily="18" charset="0"/>
                <a:cs typeface="Times New Roman" pitchFamily="18" charset="0"/>
              </a:rPr>
              <a:t>                            </a:t>
            </a: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a:p>
            <a:pPr lvl="0"/>
            <a:endParaRPr lang="en-IN" dirty="0" smtClean="0">
              <a:solidFill>
                <a:schemeClr val="accent6"/>
              </a:solidFill>
              <a:latin typeface="Times New Roman" pitchFamily="18" charset="0"/>
              <a:cs typeface="Times New Roman" pitchFamily="18" charset="0"/>
            </a:endParaRPr>
          </a:p>
        </p:txBody>
      </p:sp>
      <p:pic>
        <p:nvPicPr>
          <p:cNvPr id="6" name="Picture 5" descr="IMG_20210626_004247.jpg"/>
          <p:cNvPicPr>
            <a:picLocks noChangeAspect="1"/>
          </p:cNvPicPr>
          <p:nvPr/>
        </p:nvPicPr>
        <p:blipFill>
          <a:blip r:embed="rId2">
            <a:lum bright="20000" contrast="10000"/>
          </a:blip>
          <a:srcRect t="3374" b="14122"/>
          <a:stretch>
            <a:fillRect/>
          </a:stretch>
        </p:blipFill>
        <p:spPr>
          <a:xfrm rot="5400000">
            <a:off x="2772294" y="-278476"/>
            <a:ext cx="5877099" cy="8395855"/>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245918"/>
            <a:ext cx="10972800" cy="582613"/>
          </a:xfrm>
        </p:spPr>
        <p:txBody>
          <a:bodyPr/>
          <a:lstStyle/>
          <a:p>
            <a:r>
              <a:rPr lang="en-US" sz="3200" b="1" u="sng" dirty="0" smtClean="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Polymer</a:t>
            </a:r>
            <a:endParaRPr lang="en-US" sz="3200" b="1" u="sng"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
        <p:nvSpPr>
          <p:cNvPr id="3" name="Content Placeholder 2"/>
          <p:cNvSpPr>
            <a:spLocks noGrp="1"/>
          </p:cNvSpPr>
          <p:nvPr>
            <p:ph sz="half" idx="1"/>
          </p:nvPr>
        </p:nvSpPr>
        <p:spPr>
          <a:xfrm>
            <a:off x="374074" y="992504"/>
            <a:ext cx="11457709" cy="1390477"/>
          </a:xfrm>
        </p:spPr>
        <p:txBody>
          <a:bodyPr/>
          <a:lstStyle/>
          <a:p>
            <a:r>
              <a:rPr lang="en-US" sz="2400" dirty="0">
                <a:latin typeface="Times New Roman" pitchFamily="18" charset="0"/>
                <a:cs typeface="Times New Roman" pitchFamily="18" charset="0"/>
              </a:rPr>
              <a:t>The word </a:t>
            </a:r>
            <a:r>
              <a:rPr lang="en-US" sz="2400" b="1" i="1" dirty="0">
                <a:solidFill>
                  <a:schemeClr val="accent1"/>
                </a:solidFill>
                <a:latin typeface="Times New Roman" pitchFamily="18" charset="0"/>
                <a:cs typeface="Times New Roman" pitchFamily="18" charset="0"/>
              </a:rPr>
              <a:t>‘polymer’</a:t>
            </a:r>
            <a:r>
              <a:rPr lang="en-US" sz="2400" b="1"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is coined from two Greek words </a:t>
            </a:r>
            <a:r>
              <a:rPr lang="en-US" sz="2400" b="1" i="1" dirty="0">
                <a:solidFill>
                  <a:schemeClr val="accent1"/>
                </a:solidFill>
                <a:latin typeface="Times New Roman" pitchFamily="18" charset="0"/>
                <a:cs typeface="Times New Roman" pitchFamily="18" charset="0"/>
              </a:rPr>
              <a:t>poly means many and </a:t>
            </a:r>
            <a:r>
              <a:rPr lang="en-US" sz="2400" b="1" i="1" dirty="0" err="1">
                <a:solidFill>
                  <a:schemeClr val="accent1"/>
                </a:solidFill>
                <a:latin typeface="Times New Roman" pitchFamily="18" charset="0"/>
                <a:cs typeface="Times New Roman" pitchFamily="18" charset="0"/>
              </a:rPr>
              <a:t>mer</a:t>
            </a:r>
            <a:r>
              <a:rPr lang="en-US" sz="2400" b="1" i="1" dirty="0">
                <a:solidFill>
                  <a:schemeClr val="accent1"/>
                </a:solidFill>
                <a:latin typeface="Times New Roman" pitchFamily="18" charset="0"/>
                <a:cs typeface="Times New Roman" pitchFamily="18" charset="0"/>
              </a:rPr>
              <a:t> means unit or part</a:t>
            </a:r>
            <a:r>
              <a:rPr lang="en-US" sz="2400" i="1" dirty="0">
                <a:solidFill>
                  <a:schemeClr val="accent1"/>
                </a:solidFill>
                <a:latin typeface="Times New Roman" pitchFamily="18" charset="0"/>
                <a:cs typeface="Times New Roman" pitchFamily="18" charset="0"/>
              </a:rPr>
              <a:t>.</a:t>
            </a:r>
            <a:r>
              <a:rPr lang="en-US" sz="2400" dirty="0">
                <a:latin typeface="Times New Roman" pitchFamily="18" charset="0"/>
                <a:cs typeface="Times New Roman" pitchFamily="18" charset="0"/>
              </a:rPr>
              <a:t> The term polymer is defined as very large molecules having </a:t>
            </a:r>
            <a:r>
              <a:rPr lang="en-US" sz="2400" dirty="0" smtClean="0">
                <a:latin typeface="Times New Roman" pitchFamily="18" charset="0"/>
                <a:cs typeface="Times New Roman" pitchFamily="18" charset="0"/>
              </a:rPr>
              <a:t>high </a:t>
            </a:r>
            <a:r>
              <a:rPr lang="en-US" sz="2400" dirty="0">
                <a:latin typeface="Times New Roman" pitchFamily="18" charset="0"/>
                <a:cs typeface="Times New Roman" pitchFamily="18" charset="0"/>
              </a:rPr>
              <a:t>molecular mass . These are also referred to as</a:t>
            </a:r>
            <a:r>
              <a:rPr lang="en-US" sz="2400" dirty="0">
                <a:solidFill>
                  <a:srgbClr val="0070C0"/>
                </a:solidFill>
                <a:latin typeface="Times New Roman" pitchFamily="18" charset="0"/>
                <a:cs typeface="Times New Roman" pitchFamily="18" charset="0"/>
              </a:rPr>
              <a:t> </a:t>
            </a:r>
            <a:r>
              <a:rPr lang="en-US" sz="2400" b="1" i="1" dirty="0">
                <a:solidFill>
                  <a:schemeClr val="accent1"/>
                </a:solidFill>
                <a:latin typeface="Times New Roman" pitchFamily="18" charset="0"/>
                <a:cs typeface="Times New Roman" pitchFamily="18" charset="0"/>
              </a:rPr>
              <a:t>macromolecules</a:t>
            </a:r>
            <a:r>
              <a:rPr lang="en-US" sz="2800" i="1" dirty="0">
                <a:solidFill>
                  <a:schemeClr val="accent1"/>
                </a:solidFill>
                <a:latin typeface="Times New Roman" pitchFamily="18" charset="0"/>
                <a:cs typeface="Times New Roman" pitchFamily="18" charset="0"/>
              </a:rPr>
              <a:t>.</a:t>
            </a:r>
          </a:p>
        </p:txBody>
      </p:sp>
      <p:pic>
        <p:nvPicPr>
          <p:cNvPr id="151554" name="Picture 2" descr="List of some common man-made Polymers and their Uses"/>
          <p:cNvPicPr>
            <a:picLocks noGrp="1" noChangeAspect="1" noChangeArrowheads="1"/>
          </p:cNvPicPr>
          <p:nvPr>
            <p:ph sz="half" idx="2"/>
          </p:nvPr>
        </p:nvPicPr>
        <p:blipFill>
          <a:blip r:embed="rId2"/>
          <a:srcRect l="2738" t="12904" r="3744" b="6547"/>
          <a:stretch>
            <a:fillRect/>
          </a:stretch>
        </p:blipFill>
        <p:spPr bwMode="auto">
          <a:xfrm>
            <a:off x="1302329" y="2854037"/>
            <a:ext cx="3796145" cy="2715489"/>
          </a:xfrm>
          <a:prstGeom prst="rect">
            <a:avLst/>
          </a:prstGeom>
          <a:noFill/>
        </p:spPr>
      </p:pic>
      <p:pic>
        <p:nvPicPr>
          <p:cNvPr id="151556" name="Picture 4" descr="Addition Polymerisation - Assignment Point"/>
          <p:cNvPicPr>
            <a:picLocks noChangeAspect="1" noChangeArrowheads="1"/>
          </p:cNvPicPr>
          <p:nvPr/>
        </p:nvPicPr>
        <p:blipFill>
          <a:blip r:embed="rId3"/>
          <a:srcRect/>
          <a:stretch>
            <a:fillRect/>
          </a:stretch>
        </p:blipFill>
        <p:spPr bwMode="auto">
          <a:xfrm>
            <a:off x="6386945" y="2696180"/>
            <a:ext cx="5361710" cy="3393122"/>
          </a:xfrm>
          <a:prstGeom prst="rect">
            <a:avLst/>
          </a:prstGeom>
          <a:noFill/>
        </p:spPr>
      </p:pic>
    </p:spTree>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210626_004412.jpg"/>
          <p:cNvPicPr>
            <a:picLocks noChangeAspect="1"/>
          </p:cNvPicPr>
          <p:nvPr/>
        </p:nvPicPr>
        <p:blipFill>
          <a:blip r:embed="rId2" cstate="print">
            <a:lum bright="20000" contrast="20000"/>
          </a:blip>
          <a:srcRect t="8103" r="19397" b="11557"/>
          <a:stretch>
            <a:fillRect/>
          </a:stretch>
        </p:blipFill>
        <p:spPr>
          <a:xfrm rot="5400000">
            <a:off x="2676698" y="199505"/>
            <a:ext cx="5037512" cy="5769033"/>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037" y="2106352"/>
            <a:ext cx="10515600" cy="1703647"/>
          </a:xfrm>
        </p:spPr>
        <p:txBody>
          <a:bodyPr anchor="ctr"/>
          <a:lstStyle/>
          <a:p>
            <a:r>
              <a:rPr lang="en-US" b="1" dirty="0">
                <a:ln/>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Classification of </a:t>
            </a:r>
            <a:r>
              <a:rPr lang="en-US" b="1" dirty="0" smtClean="0">
                <a:ln/>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polymers</a:t>
            </a:r>
            <a:endParaRPr lang="en-US" b="1" dirty="0">
              <a:ln/>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476500" y="432262"/>
            <a:ext cx="6102235" cy="91440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algn="ctr"/>
            <a:r>
              <a:rPr lang="en-US" sz="4000" b="1" dirty="0" smtClean="0">
                <a:solidFill>
                  <a:srgbClr val="00B0F0"/>
                </a:solidFill>
                <a:effectLst>
                  <a:outerShdw blurRad="38100" dist="25400" dir="5400000" algn="ctr" rotWithShape="0">
                    <a:srgbClr val="6E747A">
                      <a:alpha val="43000"/>
                    </a:srgbClr>
                  </a:outerShdw>
                </a:effectLst>
                <a:latin typeface="Times New Roman" pitchFamily="18" charset="0"/>
                <a:cs typeface="Times New Roman" pitchFamily="18" charset="0"/>
              </a:rPr>
              <a:t>Classification of Polymer </a:t>
            </a:r>
            <a:endParaRPr kumimoji="0" lang="en-US" sz="4000" b="0" i="0" u="none" strike="noStrike" cap="none" normalizeH="0" baseline="0" dirty="0" smtClean="0">
              <a:ln>
                <a:noFill/>
              </a:ln>
              <a:solidFill>
                <a:srgbClr val="00B0F0"/>
              </a:solidFill>
              <a:effectLst/>
              <a:latin typeface="Arial" panose="020B0604020202020204" pitchFamily="34" charset="0"/>
              <a:ea typeface="SimSun" panose="02010600030101010101" pitchFamily="2" charset="-122"/>
            </a:endParaRPr>
          </a:p>
        </p:txBody>
      </p:sp>
      <p:sp>
        <p:nvSpPr>
          <p:cNvPr id="5" name="Down Arrow 4"/>
          <p:cNvSpPr/>
          <p:nvPr/>
        </p:nvSpPr>
        <p:spPr bwMode="auto">
          <a:xfrm>
            <a:off x="4401275" y="1390651"/>
            <a:ext cx="484632" cy="371648"/>
          </a:xfrm>
          <a:prstGeom prst="down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Flowchart: Process 6"/>
          <p:cNvSpPr/>
          <p:nvPr/>
        </p:nvSpPr>
        <p:spPr bwMode="auto">
          <a:xfrm>
            <a:off x="5343016" y="2264175"/>
            <a:ext cx="6134100" cy="60960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lvl="0"/>
            <a:r>
              <a:rPr lang="en-US" sz="2800" dirty="0" smtClean="0">
                <a:solidFill>
                  <a:srgbClr val="00FFFF"/>
                </a:solidFill>
                <a:latin typeface="Times New Roman" pitchFamily="18" charset="0"/>
                <a:cs typeface="Times New Roman" pitchFamily="18" charset="0"/>
              </a:rPr>
              <a:t>4. By Mode Of Formation (polymerization)</a:t>
            </a:r>
            <a:endParaRPr lang="en-IN" sz="2800" dirty="0" smtClean="0">
              <a:solidFill>
                <a:srgbClr val="00FFFF"/>
              </a:solidFill>
              <a:latin typeface="Times New Roman" pitchFamily="18" charset="0"/>
              <a:cs typeface="Times New Roman" pitchFamily="18" charset="0"/>
            </a:endParaRPr>
          </a:p>
        </p:txBody>
      </p:sp>
      <p:sp>
        <p:nvSpPr>
          <p:cNvPr id="8" name="Flowchart: Process 7"/>
          <p:cNvSpPr/>
          <p:nvPr/>
        </p:nvSpPr>
        <p:spPr bwMode="auto">
          <a:xfrm>
            <a:off x="768250" y="2490350"/>
            <a:ext cx="2590092" cy="59055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r>
              <a:rPr lang="en-US" sz="2800" dirty="0" smtClean="0">
                <a:solidFill>
                  <a:srgbClr val="00FFFF"/>
                </a:solidFill>
                <a:latin typeface="Times New Roman" pitchFamily="18" charset="0"/>
                <a:cs typeface="Times New Roman" pitchFamily="18" charset="0"/>
              </a:rPr>
              <a:t>1. By Origin</a:t>
            </a:r>
            <a:endParaRPr kumimoji="0" lang="en-US" sz="2800" b="0" i="0" u="none" strike="noStrike" cap="none" normalizeH="0" baseline="0" dirty="0" smtClean="0">
              <a:ln>
                <a:noFill/>
              </a:ln>
              <a:solidFill>
                <a:srgbClr val="00FFFF"/>
              </a:solidFill>
              <a:effectLst/>
              <a:latin typeface="Arial" panose="020B0604020202020204" pitchFamily="34" charset="0"/>
              <a:ea typeface="SimSun" panose="02010600030101010101" pitchFamily="2" charset="-122"/>
            </a:endParaRPr>
          </a:p>
        </p:txBody>
      </p:sp>
      <p:sp>
        <p:nvSpPr>
          <p:cNvPr id="9" name="Flowchart: Process 8"/>
          <p:cNvSpPr/>
          <p:nvPr/>
        </p:nvSpPr>
        <p:spPr bwMode="auto">
          <a:xfrm>
            <a:off x="5414375" y="3883075"/>
            <a:ext cx="2449484" cy="64770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r>
              <a:rPr lang="en-US" sz="2800" dirty="0" smtClean="0">
                <a:solidFill>
                  <a:srgbClr val="00FFFF"/>
                </a:solidFill>
                <a:latin typeface="Times New Roman" pitchFamily="18" charset="0"/>
                <a:cs typeface="Times New Roman" pitchFamily="18" charset="0"/>
              </a:rPr>
              <a:t>6. By Tacticity</a:t>
            </a:r>
            <a:endParaRPr lang="en-IN" sz="2800" dirty="0" smtClean="0">
              <a:solidFill>
                <a:srgbClr val="00FFFF"/>
              </a:solidFill>
              <a:latin typeface="Times New Roman" pitchFamily="18" charset="0"/>
              <a:cs typeface="Times New Roman" pitchFamily="18" charset="0"/>
            </a:endParaRPr>
          </a:p>
        </p:txBody>
      </p:sp>
      <p:sp>
        <p:nvSpPr>
          <p:cNvPr id="10" name="Flowchart: Process 9"/>
          <p:cNvSpPr/>
          <p:nvPr/>
        </p:nvSpPr>
        <p:spPr bwMode="auto">
          <a:xfrm>
            <a:off x="5409525" y="3004700"/>
            <a:ext cx="2454333" cy="64770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lvl="0"/>
            <a:r>
              <a:rPr lang="en-US" sz="2800" dirty="0" smtClean="0">
                <a:solidFill>
                  <a:srgbClr val="00FFFF"/>
                </a:solidFill>
                <a:latin typeface="Times New Roman" pitchFamily="18" charset="0"/>
                <a:cs typeface="Times New Roman" pitchFamily="18" charset="0"/>
              </a:rPr>
              <a:t>5. By Structure</a:t>
            </a:r>
            <a:endParaRPr lang="en-IN" sz="2800" dirty="0" smtClean="0">
              <a:solidFill>
                <a:srgbClr val="00FFFF"/>
              </a:solidFill>
              <a:latin typeface="Times New Roman" pitchFamily="18" charset="0"/>
              <a:cs typeface="Times New Roman" pitchFamily="18" charset="0"/>
            </a:endParaRPr>
          </a:p>
        </p:txBody>
      </p:sp>
      <p:sp>
        <p:nvSpPr>
          <p:cNvPr id="11" name="Flowchart: Process 10"/>
          <p:cNvSpPr/>
          <p:nvPr/>
        </p:nvSpPr>
        <p:spPr bwMode="auto">
          <a:xfrm>
            <a:off x="699325" y="3366300"/>
            <a:ext cx="2659017" cy="66675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lvl="0"/>
            <a:r>
              <a:rPr lang="en-US" sz="2800" dirty="0" smtClean="0">
                <a:solidFill>
                  <a:srgbClr val="00FFFF"/>
                </a:solidFill>
                <a:latin typeface="Times New Roman" pitchFamily="18" charset="0"/>
                <a:cs typeface="Times New Roman" pitchFamily="18" charset="0"/>
              </a:rPr>
              <a:t>2. By Monomer</a:t>
            </a:r>
            <a:endParaRPr lang="en-IN" sz="2800" dirty="0" smtClean="0">
              <a:solidFill>
                <a:srgbClr val="00FFFF"/>
              </a:solidFill>
              <a:latin typeface="Times New Roman" pitchFamily="18" charset="0"/>
              <a:cs typeface="Times New Roman" pitchFamily="18" charset="0"/>
            </a:endParaRPr>
          </a:p>
        </p:txBody>
      </p:sp>
      <p:sp>
        <p:nvSpPr>
          <p:cNvPr id="12" name="Flowchart: Process 11"/>
          <p:cNvSpPr/>
          <p:nvPr/>
        </p:nvSpPr>
        <p:spPr bwMode="auto">
          <a:xfrm>
            <a:off x="682700" y="4346850"/>
            <a:ext cx="2725518" cy="62865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r>
              <a:rPr lang="en-US" sz="2800" dirty="0" smtClean="0">
                <a:solidFill>
                  <a:srgbClr val="00FFFF"/>
                </a:solidFill>
                <a:latin typeface="Times New Roman" pitchFamily="18" charset="0"/>
                <a:cs typeface="Times New Roman" pitchFamily="18" charset="0"/>
              </a:rPr>
              <a:t>3. By action of heat</a:t>
            </a:r>
            <a:endParaRPr lang="en-IN" sz="2800" dirty="0" smtClean="0">
              <a:solidFill>
                <a:srgbClr val="00FFFF"/>
              </a:solidFill>
              <a:latin typeface="Times New Roman" pitchFamily="18" charset="0"/>
              <a:cs typeface="Times New Roman" pitchFamily="18" charset="0"/>
            </a:endParaRPr>
          </a:p>
        </p:txBody>
      </p:sp>
      <p:sp>
        <p:nvSpPr>
          <p:cNvPr id="13" name="Flowchart: Process 12"/>
          <p:cNvSpPr/>
          <p:nvPr/>
        </p:nvSpPr>
        <p:spPr bwMode="auto">
          <a:xfrm>
            <a:off x="5400175" y="4739975"/>
            <a:ext cx="5715000" cy="647700"/>
          </a:xfrm>
          <a:prstGeom prst="flowChartProces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lvl="0"/>
            <a:r>
              <a:rPr lang="en-US" sz="2800" dirty="0" smtClean="0">
                <a:solidFill>
                  <a:srgbClr val="00FFFF"/>
                </a:solidFill>
                <a:latin typeface="Times New Roman" pitchFamily="18" charset="0"/>
                <a:cs typeface="Times New Roman" pitchFamily="18" charset="0"/>
              </a:rPr>
              <a:t>7. By Application &amp; Physical Properties</a:t>
            </a:r>
            <a:endParaRPr lang="en-IN" sz="2800" dirty="0" smtClean="0">
              <a:solidFill>
                <a:srgbClr val="00FF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600" y="198698"/>
            <a:ext cx="11663889" cy="6063556"/>
          </a:xfrm>
        </p:spPr>
        <p:txBody>
          <a:bodyPr/>
          <a:lstStyle/>
          <a:p>
            <a:pPr>
              <a:buNone/>
            </a:pPr>
            <a:r>
              <a:rPr lang="en-US" b="1" dirty="0" smtClean="0"/>
              <a:t>  </a:t>
            </a:r>
            <a:r>
              <a:rPr lang="en-US" b="1" dirty="0" smtClean="0">
                <a:solidFill>
                  <a:schemeClr val="accent6"/>
                </a:solidFill>
                <a:latin typeface="Times New Roman" pitchFamily="18" charset="0"/>
                <a:cs typeface="Times New Roman" pitchFamily="18" charset="0"/>
              </a:rPr>
              <a:t>1.  </a:t>
            </a:r>
            <a:r>
              <a:rPr lang="en-US" b="1" u="sng" dirty="0" smtClean="0">
                <a:solidFill>
                  <a:schemeClr val="accent6"/>
                </a:solidFill>
                <a:latin typeface="Times New Roman" pitchFamily="18" charset="0"/>
                <a:cs typeface="Times New Roman" pitchFamily="18" charset="0"/>
              </a:rPr>
              <a:t>By Origin/</a:t>
            </a:r>
            <a:r>
              <a:rPr lang="en-US" b="1" u="sng" dirty="0" err="1" smtClean="0">
                <a:solidFill>
                  <a:schemeClr val="accent6"/>
                </a:solidFill>
                <a:latin typeface="Times New Roman" pitchFamily="18" charset="0"/>
                <a:cs typeface="Times New Roman" pitchFamily="18" charset="0"/>
              </a:rPr>
              <a:t>occurance</a:t>
            </a:r>
            <a:r>
              <a:rPr lang="en-US" b="1" dirty="0" smtClean="0">
                <a:solidFill>
                  <a:schemeClr val="accent6"/>
                </a:solidFill>
                <a:latin typeface="Times New Roman" pitchFamily="18" charset="0"/>
                <a:cs typeface="Times New Roman" pitchFamily="18" charset="0"/>
              </a:rPr>
              <a:t>: </a:t>
            </a:r>
            <a:r>
              <a:rPr lang="en-US" dirty="0" smtClean="0">
                <a:latin typeface="Times New Roman" pitchFamily="18" charset="0"/>
                <a:cs typeface="Times New Roman" pitchFamily="18" charset="0"/>
              </a:rPr>
              <a:t>Polymers can be divided into natural, semi synthetic and synthetic polymers on the basis of their origin.</a:t>
            </a:r>
          </a:p>
          <a:p>
            <a:pPr lvl="8">
              <a:buNone/>
            </a:pPr>
            <a:endParaRPr lang="en-IN" dirty="0" smtClean="0">
              <a:latin typeface="Times New Roman" pitchFamily="18" charset="0"/>
              <a:cs typeface="Times New Roman" pitchFamily="18" charset="0"/>
            </a:endParaRPr>
          </a:p>
          <a:p>
            <a:pPr>
              <a:buNone/>
            </a:pPr>
            <a:r>
              <a:rPr lang="en-US" b="1" dirty="0" smtClean="0">
                <a:solidFill>
                  <a:schemeClr val="accent1"/>
                </a:solidFill>
                <a:latin typeface="Times New Roman" pitchFamily="18" charset="0"/>
                <a:cs typeface="Times New Roman" pitchFamily="18" charset="0"/>
              </a:rPr>
              <a:t> </a:t>
            </a:r>
            <a:r>
              <a:rPr lang="en-US" b="1" dirty="0" smtClean="0">
                <a:solidFill>
                  <a:schemeClr val="accent6"/>
                </a:solidFill>
                <a:latin typeface="Times New Roman" pitchFamily="18" charset="0"/>
                <a:cs typeface="Times New Roman" pitchFamily="18" charset="0"/>
              </a:rPr>
              <a:t>a)  </a:t>
            </a:r>
            <a:r>
              <a:rPr lang="en-US" b="1" u="sng" dirty="0" smtClean="0">
                <a:solidFill>
                  <a:schemeClr val="accent6"/>
                </a:solidFill>
                <a:latin typeface="Times New Roman" pitchFamily="18" charset="0"/>
                <a:cs typeface="Times New Roman" pitchFamily="18" charset="0"/>
              </a:rPr>
              <a:t>Natural Polymers:</a:t>
            </a:r>
            <a:r>
              <a:rPr lang="en-US" dirty="0" smtClean="0">
                <a:solidFill>
                  <a:schemeClr val="accent6"/>
                </a:solidFill>
                <a:latin typeface="Times New Roman" pitchFamily="18" charset="0"/>
                <a:cs typeface="Times New Roman" pitchFamily="18" charset="0"/>
              </a:rPr>
              <a:t> </a:t>
            </a:r>
            <a:r>
              <a:rPr lang="en-US" dirty="0" smtClean="0">
                <a:latin typeface="Times New Roman" pitchFamily="18" charset="0"/>
                <a:cs typeface="Times New Roman" pitchFamily="18" charset="0"/>
              </a:rPr>
              <a:t>Polymers which are isolated from natural materials, are called as </a:t>
            </a:r>
            <a:r>
              <a:rPr lang="en-US" dirty="0" smtClean="0">
                <a:solidFill>
                  <a:schemeClr val="accent6"/>
                </a:solidFill>
                <a:latin typeface="Times New Roman" pitchFamily="18" charset="0"/>
                <a:cs typeface="Times New Roman" pitchFamily="18" charset="0"/>
              </a:rPr>
              <a:t>‘</a:t>
            </a:r>
            <a:r>
              <a:rPr lang="en-US" i="1" dirty="0" smtClean="0">
                <a:solidFill>
                  <a:schemeClr val="accent6"/>
                </a:solidFill>
                <a:latin typeface="Times New Roman" pitchFamily="18" charset="0"/>
                <a:cs typeface="Times New Roman" pitchFamily="18" charset="0"/>
              </a:rPr>
              <a:t>natural polymers</a:t>
            </a:r>
            <a:r>
              <a:rPr lang="en-US" dirty="0" smtClean="0">
                <a:solidFill>
                  <a:schemeClr val="accent6"/>
                </a:solidFill>
                <a:latin typeface="Times New Roman" pitchFamily="18" charset="0"/>
                <a:cs typeface="Times New Roman" pitchFamily="18" charset="0"/>
              </a:rPr>
              <a:t>’.</a:t>
            </a:r>
            <a:r>
              <a:rPr lang="en-IN" dirty="0" smtClean="0">
                <a:solidFill>
                  <a:schemeClr val="accent6"/>
                </a:solidFill>
                <a:latin typeface="Times New Roman" pitchFamily="18" charset="0"/>
                <a:cs typeface="Times New Roman" pitchFamily="18" charset="0"/>
              </a:rPr>
              <a:t> </a:t>
            </a:r>
            <a:r>
              <a:rPr lang="en-US" dirty="0" smtClean="0">
                <a:latin typeface="Times New Roman" pitchFamily="18" charset="0"/>
                <a:cs typeface="Times New Roman" pitchFamily="18" charset="0"/>
              </a:rPr>
              <a:t>E.g. : Cotton, silk, wool, rubber, natural rubber.</a:t>
            </a:r>
          </a:p>
          <a:p>
            <a:endParaRPr lang="en-US" dirty="0" smtClean="0"/>
          </a:p>
          <a:p>
            <a:pPr>
              <a:buNone/>
            </a:pPr>
            <a:endParaRPr lang="en-US" dirty="0" smtClean="0"/>
          </a:p>
          <a:p>
            <a:pPr lvl="6">
              <a:buNone/>
            </a:pPr>
            <a:endParaRPr lang="en-IN" dirty="0" smtClean="0"/>
          </a:p>
          <a:p>
            <a:pPr>
              <a:buNone/>
            </a:pPr>
            <a:endParaRPr lang="en-US" dirty="0"/>
          </a:p>
        </p:txBody>
      </p:sp>
      <p:pic>
        <p:nvPicPr>
          <p:cNvPr id="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48522" y="3864984"/>
            <a:ext cx="2678895" cy="20370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1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00376" y="3949844"/>
            <a:ext cx="2828533" cy="1882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035" y="475557"/>
            <a:ext cx="11302365" cy="5430520"/>
          </a:xfrm>
        </p:spPr>
        <p:txBody>
          <a:bodyPr/>
          <a:lstStyle/>
          <a:p>
            <a:pPr marL="0" indent="0">
              <a:buNone/>
            </a:pPr>
            <a:r>
              <a:rPr lang="en-US" b="1" dirty="0" smtClean="0">
                <a:solidFill>
                  <a:schemeClr val="accent1"/>
                </a:solidFill>
                <a:sym typeface="+mn-ea"/>
              </a:rPr>
              <a:t> </a:t>
            </a:r>
            <a:r>
              <a:rPr lang="en-US" b="1" dirty="0" smtClean="0">
                <a:solidFill>
                  <a:schemeClr val="accent6"/>
                </a:solidFill>
                <a:latin typeface="Times New Roman" pitchFamily="18" charset="0"/>
                <a:cs typeface="Times New Roman" pitchFamily="18" charset="0"/>
                <a:sym typeface="+mn-ea"/>
              </a:rPr>
              <a:t>b) </a:t>
            </a:r>
            <a:r>
              <a:rPr lang="en-US" b="1" u="sng" dirty="0" smtClean="0">
                <a:solidFill>
                  <a:schemeClr val="accent6"/>
                </a:solidFill>
                <a:latin typeface="Times New Roman" pitchFamily="18" charset="0"/>
                <a:cs typeface="Times New Roman" pitchFamily="18" charset="0"/>
                <a:sym typeface="+mn-ea"/>
              </a:rPr>
              <a:t>Synthetic polymers</a:t>
            </a:r>
          </a:p>
          <a:p>
            <a:pPr marL="1257300" lvl="3" indent="0">
              <a:buNone/>
            </a:pPr>
            <a:endParaRPr lang="en-US" b="1" u="sng" dirty="0">
              <a:solidFill>
                <a:schemeClr val="accent1"/>
              </a:solidFill>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Polymers synthesized in laboratories from low molecular weight compounds, are called as, ‘synthetic polymers’. </a:t>
            </a:r>
            <a:r>
              <a:rPr lang="en-IN" dirty="0" smtClean="0">
                <a:latin typeface="Times New Roman" pitchFamily="18" charset="0"/>
                <a:cs typeface="Times New Roman" pitchFamily="18" charset="0"/>
              </a:rPr>
              <a:t>E.g. polyethylene, nylon, terylene.</a:t>
            </a:r>
            <a:endParaRPr lang="en-US" dirty="0" smtClean="0">
              <a:latin typeface="Times New Roman" pitchFamily="18" charset="0"/>
              <a:cs typeface="Times New Roman" pitchFamily="18" charset="0"/>
            </a:endParaRPr>
          </a:p>
          <a:p>
            <a:pPr>
              <a:buNone/>
            </a:pPr>
            <a:r>
              <a:rPr lang="en-US" dirty="0" smtClean="0"/>
              <a:t> </a:t>
            </a:r>
          </a:p>
          <a:p>
            <a:endParaRPr lang="en-US" dirty="0"/>
          </a:p>
        </p:txBody>
      </p:sp>
      <p:pic>
        <p:nvPicPr>
          <p:cNvPr id="4" name="Picture 1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70909" y="3307250"/>
            <a:ext cx="5569527" cy="255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345" y="482023"/>
            <a:ext cx="10972800" cy="4953000"/>
          </a:xfrm>
        </p:spPr>
        <p:txBody>
          <a:bodyPr/>
          <a:lstStyle/>
          <a:p>
            <a:pPr marL="0" indent="0">
              <a:buNone/>
            </a:pPr>
            <a:r>
              <a:rPr lang="en-US" b="1" dirty="0" smtClean="0">
                <a:solidFill>
                  <a:schemeClr val="accent6"/>
                </a:solidFill>
                <a:latin typeface="Times New Roman" pitchFamily="18" charset="0"/>
                <a:cs typeface="Times New Roman" pitchFamily="18" charset="0"/>
                <a:sym typeface="+mn-ea"/>
              </a:rPr>
              <a:t>c) </a:t>
            </a:r>
            <a:r>
              <a:rPr lang="en-US" b="1" u="sng" dirty="0">
                <a:solidFill>
                  <a:schemeClr val="accent6"/>
                </a:solidFill>
                <a:latin typeface="Times New Roman" pitchFamily="18" charset="0"/>
                <a:cs typeface="Times New Roman" pitchFamily="18" charset="0"/>
                <a:sym typeface="+mn-ea"/>
              </a:rPr>
              <a:t>Semi-synthetic </a:t>
            </a:r>
            <a:r>
              <a:rPr lang="en-US" b="1" u="sng" dirty="0" smtClean="0">
                <a:solidFill>
                  <a:schemeClr val="accent6"/>
                </a:solidFill>
                <a:latin typeface="Times New Roman" pitchFamily="18" charset="0"/>
                <a:cs typeface="Times New Roman" pitchFamily="18" charset="0"/>
                <a:sym typeface="+mn-ea"/>
              </a:rPr>
              <a:t>polymers</a:t>
            </a:r>
          </a:p>
          <a:p>
            <a:pPr marL="1714500" lvl="4" indent="0">
              <a:buNone/>
            </a:pPr>
            <a:endParaRPr lang="en-US" b="1" dirty="0" smtClean="0">
              <a:solidFill>
                <a:srgbClr val="0070C0"/>
              </a:solidFill>
              <a:latin typeface="Times New Roman" pitchFamily="18" charset="0"/>
              <a:cs typeface="Times New Roman" pitchFamily="18" charset="0"/>
              <a:sym typeface="+mn-ea"/>
            </a:endParaRPr>
          </a:p>
          <a:p>
            <a:pPr marL="0" indent="0">
              <a:buNone/>
            </a:pPr>
            <a:r>
              <a:rPr lang="en-US" dirty="0" smtClean="0">
                <a:solidFill>
                  <a:schemeClr val="tx1">
                    <a:lumMod val="95000"/>
                    <a:lumOff val="5000"/>
                  </a:schemeClr>
                </a:solidFill>
                <a:latin typeface="Times New Roman" pitchFamily="18" charset="0"/>
                <a:cs typeface="Times New Roman" pitchFamily="18" charset="0"/>
                <a:sym typeface="+mn-ea"/>
              </a:rPr>
              <a:t>Semi synthetic polymers are </a:t>
            </a:r>
            <a:r>
              <a:rPr lang="en-US" dirty="0">
                <a:solidFill>
                  <a:schemeClr val="tx1">
                    <a:lumMod val="95000"/>
                    <a:lumOff val="5000"/>
                  </a:schemeClr>
                </a:solidFill>
                <a:latin typeface="Times New Roman" pitchFamily="18" charset="0"/>
                <a:cs typeface="Times New Roman" pitchFamily="18" charset="0"/>
                <a:sym typeface="+mn-ea"/>
              </a:rPr>
              <a:t>those which are prepared from both </a:t>
            </a:r>
            <a:r>
              <a:rPr lang="en-US" i="1" dirty="0" smtClean="0">
                <a:solidFill>
                  <a:schemeClr val="accent6"/>
                </a:solidFill>
                <a:latin typeface="Times New Roman" pitchFamily="18" charset="0"/>
                <a:cs typeface="Times New Roman" pitchFamily="18" charset="0"/>
                <a:sym typeface="+mn-ea"/>
              </a:rPr>
              <a:t>man made </a:t>
            </a:r>
            <a:r>
              <a:rPr lang="en-US" i="1" dirty="0">
                <a:solidFill>
                  <a:schemeClr val="accent6"/>
                </a:solidFill>
                <a:latin typeface="Times New Roman" pitchFamily="18" charset="0"/>
                <a:cs typeface="Times New Roman" pitchFamily="18" charset="0"/>
                <a:sym typeface="+mn-ea"/>
              </a:rPr>
              <a:t>and natural products</a:t>
            </a:r>
            <a:r>
              <a:rPr lang="en-US" dirty="0">
                <a:solidFill>
                  <a:schemeClr val="tx1">
                    <a:lumMod val="95000"/>
                    <a:lumOff val="5000"/>
                  </a:schemeClr>
                </a:solidFill>
                <a:latin typeface="Times New Roman" pitchFamily="18" charset="0"/>
                <a:cs typeface="Times New Roman" pitchFamily="18" charset="0"/>
                <a:sym typeface="+mn-ea"/>
              </a:rPr>
              <a:t>. Like Rayon is prepared from the wood pulp and some man made products.</a:t>
            </a:r>
            <a:r>
              <a:rPr lang="en-US" dirty="0">
                <a:solidFill>
                  <a:srgbClr val="FF0000"/>
                </a:solidFill>
                <a:latin typeface="Times New Roman" pitchFamily="18" charset="0"/>
                <a:cs typeface="Times New Roman" pitchFamily="18" charset="0"/>
                <a:sym typeface="+mn-ea"/>
              </a:rPr>
              <a:t> </a:t>
            </a:r>
            <a:r>
              <a:rPr lang="en-US" i="1" dirty="0">
                <a:solidFill>
                  <a:schemeClr val="accent6"/>
                </a:solidFill>
                <a:latin typeface="Times New Roman" pitchFamily="18" charset="0"/>
                <a:cs typeface="Times New Roman" pitchFamily="18" charset="0"/>
                <a:sym typeface="+mn-ea"/>
              </a:rPr>
              <a:t>Rayon is the first semi synthetic polymer in the </a:t>
            </a:r>
            <a:r>
              <a:rPr lang="en-US" i="1" dirty="0" smtClean="0">
                <a:solidFill>
                  <a:schemeClr val="accent6"/>
                </a:solidFill>
                <a:latin typeface="Times New Roman" pitchFamily="18" charset="0"/>
                <a:cs typeface="Times New Roman" pitchFamily="18" charset="0"/>
                <a:sym typeface="+mn-ea"/>
              </a:rPr>
              <a:t>world.</a:t>
            </a:r>
          </a:p>
          <a:p>
            <a:pPr marL="1257300" lvl="3" indent="0">
              <a:buNone/>
            </a:pPr>
            <a:endParaRPr lang="en-US" dirty="0">
              <a:solidFill>
                <a:srgbClr val="FF0000"/>
              </a:solidFill>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sym typeface="+mn-ea"/>
              </a:rPr>
              <a:t>Cellulose derivatives as cellulose acetate and cellulose nitrate, etc. are the usual examples of this sub category.</a:t>
            </a:r>
            <a:endParaRPr lang="en-US" dirty="0">
              <a:latin typeface="Times New Roman" pitchFamily="18" charset="0"/>
              <a:cs typeface="Times New Roman" pitchFamily="18" charset="0"/>
            </a:endParaRPr>
          </a:p>
          <a:p>
            <a:endParaRPr lang="en-US" dirty="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ChangeArrowheads="1"/>
          </p:cNvSpPr>
          <p:nvPr/>
        </p:nvSpPr>
        <p:spPr bwMode="auto">
          <a:xfrm>
            <a:off x="221673" y="332509"/>
            <a:ext cx="11693236" cy="233910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 2.  </a:t>
            </a:r>
            <a:r>
              <a:rPr kumimoji="0" lang="en-US" altLang="zh-CN" sz="3200" b="1" i="0" u="sng"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On the basis of monomers</a:t>
            </a:r>
          </a:p>
          <a:p>
            <a:pPr lvl="8"/>
            <a:endParaRPr kumimoji="0" lang="en-US" altLang="zh-CN" sz="3200" b="1" i="0" u="sng" strike="noStrike" cap="none" normalizeH="0" baseline="0" dirty="0" smtClean="0">
              <a:ln>
                <a:noFill/>
              </a:ln>
              <a:solidFill>
                <a:schemeClr val="tx1"/>
              </a:solidFill>
              <a:effectLst/>
              <a:latin typeface="Times New Roman" pitchFamily="18" charset="0"/>
              <a:ea typeface="Verdana"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Polymers can be classified as homo-polymers and co-polymers on the basis of monomers.</a:t>
            </a:r>
            <a:endParaRPr kumimoji="0" lang="en-US" altLang="zh-CN"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nvGraphicFramePr>
        <p:xfrm>
          <a:off x="374082" y="2757054"/>
          <a:ext cx="11485418" cy="2792216"/>
        </p:xfrm>
        <a:graphic>
          <a:graphicData uri="http://schemas.openxmlformats.org/drawingml/2006/table">
            <a:tbl>
              <a:tblPr/>
              <a:tblGrid>
                <a:gridCol w="5465618"/>
                <a:gridCol w="6019800"/>
              </a:tblGrid>
              <a:tr h="656597">
                <a:tc>
                  <a:txBody>
                    <a:bodyPr/>
                    <a:lstStyle/>
                    <a:p>
                      <a:pPr marL="914400" algn="ctr">
                        <a:spcBef>
                          <a:spcPts val="605"/>
                        </a:spcBef>
                        <a:spcAft>
                          <a:spcPts val="0"/>
                        </a:spcAft>
                      </a:pPr>
                      <a:r>
                        <a:rPr lang="en-US" sz="2800" b="1" dirty="0">
                          <a:solidFill>
                            <a:schemeClr val="accent6"/>
                          </a:solidFill>
                          <a:latin typeface="Times New Roman"/>
                          <a:ea typeface="Verdana"/>
                          <a:cs typeface="Verdana"/>
                        </a:rPr>
                        <a:t>HOMOPOLYMERS</a:t>
                      </a:r>
                      <a:endParaRPr lang="en-IN" sz="2800" dirty="0">
                        <a:solidFill>
                          <a:schemeClr val="accent6"/>
                        </a:solidFill>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0" algn="ctr">
                        <a:spcBef>
                          <a:spcPts val="605"/>
                        </a:spcBef>
                        <a:spcAft>
                          <a:spcPts val="0"/>
                        </a:spcAft>
                      </a:pPr>
                      <a:r>
                        <a:rPr lang="en-US" sz="2800" b="1" dirty="0">
                          <a:solidFill>
                            <a:schemeClr val="accent6"/>
                          </a:solidFill>
                          <a:latin typeface="Times New Roman"/>
                          <a:ea typeface="Verdana"/>
                          <a:cs typeface="Verdana"/>
                        </a:rPr>
                        <a:t>COPOLYMERS</a:t>
                      </a:r>
                      <a:endParaRPr lang="en-IN" sz="2800" dirty="0">
                        <a:solidFill>
                          <a:schemeClr val="accent6"/>
                        </a:solidFill>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38339">
                <a:tc>
                  <a:txBody>
                    <a:bodyPr/>
                    <a:lstStyle/>
                    <a:p>
                      <a:pPr marL="914400" algn="l">
                        <a:spcBef>
                          <a:spcPts val="605"/>
                        </a:spcBef>
                        <a:spcAft>
                          <a:spcPts val="0"/>
                        </a:spcAft>
                      </a:pPr>
                      <a:r>
                        <a:rPr lang="en-US" sz="2400" dirty="0">
                          <a:latin typeface="Times New Roman"/>
                          <a:ea typeface="Verdana"/>
                          <a:cs typeface="Verdana"/>
                        </a:rPr>
                        <a:t>Polymers made up of same monomer units.</a:t>
                      </a:r>
                      <a:endParaRPr lang="en-IN" sz="2400" dirty="0">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0">
                        <a:spcBef>
                          <a:spcPts val="605"/>
                        </a:spcBef>
                        <a:spcAft>
                          <a:spcPts val="0"/>
                        </a:spcAft>
                      </a:pPr>
                      <a:r>
                        <a:rPr lang="en-US" sz="2400" dirty="0">
                          <a:latin typeface="Times New Roman"/>
                          <a:ea typeface="Verdana"/>
                          <a:cs typeface="Verdana"/>
                        </a:rPr>
                        <a:t>Polymers made up of two or more than two different monomer units.</a:t>
                      </a:r>
                      <a:endParaRPr lang="en-IN" sz="2400" dirty="0">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7260">
                <a:tc>
                  <a:txBody>
                    <a:bodyPr/>
                    <a:lstStyle/>
                    <a:p>
                      <a:pPr marL="914400">
                        <a:spcBef>
                          <a:spcPts val="605"/>
                        </a:spcBef>
                        <a:spcAft>
                          <a:spcPts val="0"/>
                        </a:spcAft>
                      </a:pPr>
                      <a:r>
                        <a:rPr lang="en-US" sz="2400" dirty="0">
                          <a:latin typeface="Times New Roman"/>
                          <a:ea typeface="Verdana"/>
                          <a:cs typeface="Verdana"/>
                        </a:rPr>
                        <a:t>Example: </a:t>
                      </a:r>
                      <a:r>
                        <a:rPr lang="en-US" sz="2400" dirty="0" smtClean="0">
                          <a:latin typeface="Times New Roman"/>
                          <a:ea typeface="Verdana"/>
                          <a:cs typeface="Verdana"/>
                        </a:rPr>
                        <a:t>Polythene (Ethene), PVC(vinyl chloride)</a:t>
                      </a:r>
                      <a:endParaRPr lang="en-IN" sz="2400" dirty="0">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0">
                        <a:spcBef>
                          <a:spcPts val="605"/>
                        </a:spcBef>
                        <a:spcAft>
                          <a:spcPts val="0"/>
                        </a:spcAft>
                      </a:pPr>
                      <a:r>
                        <a:rPr lang="en-US" sz="2400" dirty="0">
                          <a:latin typeface="Times New Roman"/>
                          <a:ea typeface="Verdana"/>
                          <a:cs typeface="Verdana"/>
                        </a:rPr>
                        <a:t>Example: </a:t>
                      </a:r>
                      <a:r>
                        <a:rPr lang="en-US" sz="2400" dirty="0" smtClean="0">
                          <a:latin typeface="Times New Roman"/>
                          <a:ea typeface="Verdana"/>
                          <a:cs typeface="Verdana"/>
                        </a:rPr>
                        <a:t>Buna-S (</a:t>
                      </a:r>
                      <a:r>
                        <a:rPr lang="en-US" sz="2400" dirty="0" err="1" smtClean="0">
                          <a:latin typeface="Times New Roman"/>
                          <a:ea typeface="Verdana"/>
                          <a:cs typeface="Verdana"/>
                        </a:rPr>
                        <a:t>Butadiene+styrene</a:t>
                      </a:r>
                      <a:r>
                        <a:rPr lang="en-US" sz="2400" dirty="0" smtClean="0">
                          <a:latin typeface="Times New Roman"/>
                          <a:ea typeface="Verdana"/>
                          <a:cs typeface="Verdana"/>
                        </a:rPr>
                        <a:t>), </a:t>
                      </a:r>
                      <a:r>
                        <a:rPr lang="en-US" sz="2400" dirty="0">
                          <a:latin typeface="Times New Roman"/>
                          <a:ea typeface="Verdana"/>
                          <a:cs typeface="Verdana"/>
                        </a:rPr>
                        <a:t>Nylon-6,6</a:t>
                      </a:r>
                      <a:r>
                        <a:rPr lang="en-US" sz="2400" dirty="0" smtClean="0">
                          <a:latin typeface="Times New Roman"/>
                          <a:ea typeface="Verdana"/>
                          <a:cs typeface="Verdana"/>
                        </a:rPr>
                        <a:t>.(</a:t>
                      </a:r>
                      <a:r>
                        <a:rPr lang="en-US" sz="2400" dirty="0" err="1" smtClean="0">
                          <a:latin typeface="Times New Roman"/>
                          <a:ea typeface="Verdana"/>
                          <a:cs typeface="Verdana"/>
                        </a:rPr>
                        <a:t>Hexamethylene</a:t>
                      </a:r>
                      <a:r>
                        <a:rPr lang="en-US" sz="2400" dirty="0" smtClean="0">
                          <a:latin typeface="Times New Roman"/>
                          <a:ea typeface="Verdana"/>
                          <a:cs typeface="Verdana"/>
                        </a:rPr>
                        <a:t> </a:t>
                      </a:r>
                      <a:r>
                        <a:rPr lang="en-US" sz="2400" dirty="0" err="1" smtClean="0">
                          <a:latin typeface="Times New Roman"/>
                          <a:ea typeface="Verdana"/>
                          <a:cs typeface="Verdana"/>
                        </a:rPr>
                        <a:t>diamine</a:t>
                      </a:r>
                      <a:r>
                        <a:rPr lang="en-US" sz="2400" dirty="0" smtClean="0">
                          <a:latin typeface="Times New Roman"/>
                          <a:ea typeface="Verdana"/>
                          <a:cs typeface="Verdana"/>
                        </a:rPr>
                        <a:t> + </a:t>
                      </a:r>
                      <a:r>
                        <a:rPr lang="en-US" sz="2400" dirty="0" err="1" smtClean="0">
                          <a:latin typeface="Times New Roman"/>
                          <a:ea typeface="Verdana"/>
                          <a:cs typeface="Verdana"/>
                        </a:rPr>
                        <a:t>adipic</a:t>
                      </a:r>
                      <a:r>
                        <a:rPr lang="en-US" sz="2400" dirty="0" smtClean="0">
                          <a:latin typeface="Times New Roman"/>
                          <a:ea typeface="Verdana"/>
                          <a:cs typeface="Verdana"/>
                        </a:rPr>
                        <a:t> acid)</a:t>
                      </a:r>
                      <a:endParaRPr lang="en-IN" sz="2400" dirty="0">
                        <a:latin typeface="Verdana"/>
                        <a:ea typeface="Verdana"/>
                        <a:cs typeface="Verdan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6862" y="246185"/>
            <a:ext cx="11195538" cy="5881565"/>
          </a:xfrm>
        </p:spPr>
        <p:txBody>
          <a:bodyPr/>
          <a:lstStyle/>
          <a:p>
            <a:pPr>
              <a:buNone/>
            </a:pPr>
            <a:r>
              <a:rPr lang="en-IN" b="1" u="sng" dirty="0" smtClean="0">
                <a:solidFill>
                  <a:schemeClr val="accent6"/>
                </a:solidFill>
                <a:latin typeface="Times New Roman" pitchFamily="18" charset="0"/>
                <a:cs typeface="Times New Roman" pitchFamily="18" charset="0"/>
              </a:rPr>
              <a:t>Copolymers are further divided </a:t>
            </a:r>
            <a:r>
              <a:rPr lang="en-IN" sz="2800" b="1" u="sng" dirty="0" smtClean="0">
                <a:solidFill>
                  <a:schemeClr val="accent6"/>
                </a:solidFill>
                <a:latin typeface="Times New Roman" pitchFamily="18" charset="0"/>
                <a:cs typeface="Times New Roman" pitchFamily="18" charset="0"/>
              </a:rPr>
              <a:t>into:</a:t>
            </a:r>
          </a:p>
          <a:p>
            <a:pPr>
              <a:buNone/>
            </a:pPr>
            <a:endParaRPr lang="en-US" sz="2800" dirty="0" smtClean="0">
              <a:solidFill>
                <a:schemeClr val="accent1"/>
              </a:solidFill>
              <a:latin typeface="Times New Roman" pitchFamily="18" charset="0"/>
              <a:cs typeface="Times New Roman" pitchFamily="18" charset="0"/>
            </a:endParaRPr>
          </a:p>
          <a:p>
            <a:pPr marL="514350" indent="-514350">
              <a:buAutoNum type="alphaLcParenR"/>
            </a:pPr>
            <a:r>
              <a:rPr lang="en-IN" sz="2800" b="1" dirty="0" smtClean="0">
                <a:solidFill>
                  <a:schemeClr val="accent6"/>
                </a:solidFill>
                <a:latin typeface="Times New Roman" pitchFamily="18" charset="0"/>
                <a:cs typeface="Times New Roman" pitchFamily="18" charset="0"/>
              </a:rPr>
              <a:t>Alternating copolymers</a:t>
            </a:r>
            <a:r>
              <a:rPr lang="en-IN" sz="2800" dirty="0" smtClean="0">
                <a:solidFill>
                  <a:schemeClr val="accent6"/>
                </a:solidFill>
                <a:latin typeface="Times New Roman" pitchFamily="18" charset="0"/>
                <a:cs typeface="Times New Roman" pitchFamily="18" charset="0"/>
              </a:rPr>
              <a:t>: </a:t>
            </a:r>
            <a:r>
              <a:rPr lang="en-IN" sz="2800" dirty="0" smtClean="0">
                <a:latin typeface="Times New Roman" pitchFamily="18" charset="0"/>
                <a:cs typeface="Times New Roman" pitchFamily="18" charset="0"/>
              </a:rPr>
              <a:t>Monomers are arranged alternatively in polymer chain. Ex: polyesters, polyamides.</a:t>
            </a:r>
            <a:endParaRPr lang="en-US" sz="2800" dirty="0" smtClean="0">
              <a:latin typeface="Times New Roman" pitchFamily="18" charset="0"/>
              <a:cs typeface="Times New Roman" pitchFamily="18" charset="0"/>
            </a:endParaRPr>
          </a:p>
          <a:p>
            <a:pPr>
              <a:buNone/>
            </a:pPr>
            <a:endParaRPr lang="en-US" sz="2800" dirty="0" smtClean="0">
              <a:solidFill>
                <a:schemeClr val="accent6"/>
              </a:solidFill>
              <a:latin typeface="Times New Roman" pitchFamily="18" charset="0"/>
              <a:cs typeface="Times New Roman" pitchFamily="18" charset="0"/>
            </a:endParaRPr>
          </a:p>
          <a:p>
            <a:pPr>
              <a:buNone/>
            </a:pPr>
            <a:endParaRPr lang="en-US" sz="2800" dirty="0" smtClean="0">
              <a:solidFill>
                <a:schemeClr val="accent6"/>
              </a:solidFill>
              <a:latin typeface="Times New Roman" pitchFamily="18" charset="0"/>
              <a:cs typeface="Times New Roman" pitchFamily="18" charset="0"/>
            </a:endParaRPr>
          </a:p>
          <a:p>
            <a:pPr>
              <a:buNone/>
            </a:pPr>
            <a:endParaRPr lang="en-US" sz="2800" dirty="0" smtClean="0">
              <a:solidFill>
                <a:schemeClr val="accent6"/>
              </a:solidFill>
              <a:latin typeface="Times New Roman" pitchFamily="18" charset="0"/>
              <a:cs typeface="Times New Roman" pitchFamily="18" charset="0"/>
            </a:endParaRPr>
          </a:p>
          <a:p>
            <a:pPr>
              <a:buNone/>
            </a:pPr>
            <a:r>
              <a:rPr lang="en-IN" sz="2800" dirty="0" smtClean="0">
                <a:solidFill>
                  <a:schemeClr val="accent6"/>
                </a:solidFill>
                <a:latin typeface="Times New Roman" pitchFamily="18" charset="0"/>
                <a:cs typeface="Times New Roman" pitchFamily="18" charset="0"/>
              </a:rPr>
              <a:t>b) </a:t>
            </a:r>
            <a:r>
              <a:rPr lang="en-IN" sz="2800" b="1" dirty="0" smtClean="0">
                <a:solidFill>
                  <a:schemeClr val="accent6"/>
                </a:solidFill>
                <a:latin typeface="Times New Roman" pitchFamily="18" charset="0"/>
                <a:cs typeface="Times New Roman" pitchFamily="18" charset="0"/>
              </a:rPr>
              <a:t>Random copolymers:</a:t>
            </a:r>
            <a:r>
              <a:rPr lang="en-IN" sz="2800" dirty="0" smtClean="0">
                <a:solidFill>
                  <a:schemeClr val="accent6"/>
                </a:solidFill>
                <a:latin typeface="Times New Roman" pitchFamily="18" charset="0"/>
                <a:cs typeface="Times New Roman" pitchFamily="18" charset="0"/>
              </a:rPr>
              <a:t> </a:t>
            </a:r>
            <a:r>
              <a:rPr lang="en-IN" sz="2800" dirty="0" smtClean="0">
                <a:latin typeface="Times New Roman" pitchFamily="18" charset="0"/>
                <a:cs typeface="Times New Roman" pitchFamily="18" charset="0"/>
              </a:rPr>
              <a:t>Monomers are arranged randomly in polymer chain. Ex: Buna-S</a:t>
            </a:r>
            <a:endParaRPr lang="en-US" sz="2800" dirty="0" smtClean="0">
              <a:latin typeface="Times New Roman" pitchFamily="18" charset="0"/>
              <a:cs typeface="Times New Roman" pitchFamily="18" charset="0"/>
            </a:endParaRPr>
          </a:p>
          <a:p>
            <a:endParaRPr lang="en-US" dirty="0"/>
          </a:p>
        </p:txBody>
      </p:sp>
      <p:pic>
        <p:nvPicPr>
          <p:cNvPr id="5" name="Picture 4" descr="alternate.jpg"/>
          <p:cNvPicPr>
            <a:picLocks noChangeAspect="1"/>
          </p:cNvPicPr>
          <p:nvPr/>
        </p:nvPicPr>
        <p:blipFill>
          <a:blip r:embed="rId2"/>
          <a:stretch>
            <a:fillRect/>
          </a:stretch>
        </p:blipFill>
        <p:spPr>
          <a:xfrm>
            <a:off x="1338262" y="2500313"/>
            <a:ext cx="4891088" cy="1447176"/>
          </a:xfrm>
          <a:prstGeom prst="rect">
            <a:avLst/>
          </a:prstGeom>
        </p:spPr>
      </p:pic>
      <p:pic>
        <p:nvPicPr>
          <p:cNvPr id="7" name="Picture 6" descr="random.jpg"/>
          <p:cNvPicPr>
            <a:picLocks noChangeAspect="1"/>
          </p:cNvPicPr>
          <p:nvPr/>
        </p:nvPicPr>
        <p:blipFill>
          <a:blip r:embed="rId3"/>
          <a:stretch>
            <a:fillRect/>
          </a:stretch>
        </p:blipFill>
        <p:spPr>
          <a:xfrm>
            <a:off x="2900362" y="4767263"/>
            <a:ext cx="4750061" cy="130968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5" y="133000"/>
            <a:ext cx="11582400" cy="6457950"/>
          </a:xfrm>
        </p:spPr>
        <p:txBody>
          <a:bodyPr/>
          <a:lstStyle/>
          <a:p>
            <a:pPr>
              <a:buNone/>
            </a:pPr>
            <a:endParaRPr lang="en-IN" dirty="0" smtClean="0">
              <a:solidFill>
                <a:schemeClr val="accent6"/>
              </a:solidFill>
              <a:latin typeface="Times New Roman" pitchFamily="18" charset="0"/>
              <a:cs typeface="Times New Roman" pitchFamily="18" charset="0"/>
            </a:endParaRPr>
          </a:p>
          <a:p>
            <a:pPr>
              <a:buNone/>
            </a:pPr>
            <a:r>
              <a:rPr lang="en-IN" dirty="0" smtClean="0">
                <a:solidFill>
                  <a:schemeClr val="accent6"/>
                </a:solidFill>
                <a:latin typeface="Times New Roman" pitchFamily="18" charset="0"/>
                <a:cs typeface="Times New Roman" pitchFamily="18" charset="0"/>
              </a:rPr>
              <a:t>c) </a:t>
            </a:r>
            <a:r>
              <a:rPr lang="en-IN" b="1" dirty="0" smtClean="0">
                <a:solidFill>
                  <a:schemeClr val="accent6"/>
                </a:solidFill>
                <a:latin typeface="Times New Roman" pitchFamily="18" charset="0"/>
                <a:cs typeface="Times New Roman" pitchFamily="18" charset="0"/>
              </a:rPr>
              <a:t>Block copolymers:</a:t>
            </a:r>
            <a:r>
              <a:rPr lang="en-IN" b="1" dirty="0" smtClean="0">
                <a:solidFill>
                  <a:schemeClr val="accent1"/>
                </a:solidFill>
                <a:latin typeface="Times New Roman" pitchFamily="18" charset="0"/>
                <a:cs typeface="Times New Roman" pitchFamily="18" charset="0"/>
              </a:rPr>
              <a:t> </a:t>
            </a:r>
            <a:r>
              <a:rPr lang="en-IN" dirty="0" smtClean="0">
                <a:latin typeface="Times New Roman" pitchFamily="18" charset="0"/>
                <a:cs typeface="Times New Roman" pitchFamily="18" charset="0"/>
              </a:rPr>
              <a:t>One block of one type of monomer is followed by the block of other type of monomer. Ex: SBS rubber.</a:t>
            </a:r>
          </a:p>
          <a:p>
            <a:pPr>
              <a:buNone/>
            </a:pPr>
            <a:endParaRPr lang="en-IN"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r>
              <a:rPr lang="en-IN" dirty="0" smtClean="0">
                <a:solidFill>
                  <a:schemeClr val="accent6"/>
                </a:solidFill>
                <a:latin typeface="Times New Roman" pitchFamily="18" charset="0"/>
                <a:cs typeface="Times New Roman" pitchFamily="18" charset="0"/>
              </a:rPr>
              <a:t>d) </a:t>
            </a:r>
            <a:r>
              <a:rPr lang="en-IN" b="1" dirty="0" smtClean="0">
                <a:solidFill>
                  <a:schemeClr val="accent6"/>
                </a:solidFill>
                <a:latin typeface="Times New Roman" pitchFamily="18" charset="0"/>
                <a:cs typeface="Times New Roman" pitchFamily="18" charset="0"/>
              </a:rPr>
              <a:t>Graft copolymers: </a:t>
            </a:r>
            <a:r>
              <a:rPr lang="en-IN" dirty="0" smtClean="0">
                <a:latin typeface="Times New Roman" pitchFamily="18" charset="0"/>
                <a:cs typeface="Times New Roman" pitchFamily="18" charset="0"/>
              </a:rPr>
              <a:t>One type of monomer segment is grafted on the backbone chain of another type of monomer segment. Ex: High impact polystyrene.</a:t>
            </a:r>
            <a:endParaRPr lang="en-US" dirty="0" smtClean="0">
              <a:latin typeface="Times New Roman" pitchFamily="18" charset="0"/>
              <a:cs typeface="Times New Roman" pitchFamily="18" charset="0"/>
            </a:endParaRPr>
          </a:p>
          <a:p>
            <a:endParaRPr lang="en-US" dirty="0"/>
          </a:p>
        </p:txBody>
      </p:sp>
      <p:pic>
        <p:nvPicPr>
          <p:cNvPr id="4" name="Picture 3" descr="block.jpg"/>
          <p:cNvPicPr>
            <a:picLocks noChangeAspect="1"/>
          </p:cNvPicPr>
          <p:nvPr/>
        </p:nvPicPr>
        <p:blipFill>
          <a:blip r:embed="rId2"/>
          <a:stretch>
            <a:fillRect/>
          </a:stretch>
        </p:blipFill>
        <p:spPr>
          <a:xfrm>
            <a:off x="3799263" y="1888293"/>
            <a:ext cx="3776996" cy="1165942"/>
          </a:xfrm>
          <a:prstGeom prst="rect">
            <a:avLst/>
          </a:prstGeom>
        </p:spPr>
      </p:pic>
      <p:pic>
        <p:nvPicPr>
          <p:cNvPr id="5" name="Picture 4" descr="graft.jpg"/>
          <p:cNvPicPr>
            <a:picLocks noChangeAspect="1"/>
          </p:cNvPicPr>
          <p:nvPr/>
        </p:nvPicPr>
        <p:blipFill>
          <a:blip r:embed="rId3"/>
          <a:stretch>
            <a:fillRect/>
          </a:stretch>
        </p:blipFill>
        <p:spPr>
          <a:xfrm>
            <a:off x="5334172" y="4101118"/>
            <a:ext cx="3648075" cy="20394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190500"/>
            <a:ext cx="11305309" cy="582613"/>
          </a:xfrm>
        </p:spPr>
        <p:txBody>
          <a:bodyPr/>
          <a:lstStyle/>
          <a:p>
            <a:r>
              <a:rPr lang="en-US" b="1"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3. </a:t>
            </a:r>
            <a:r>
              <a:rPr lang="en-US" b="1" u="sng"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Classification Based </a:t>
            </a:r>
            <a:r>
              <a:rPr lang="en-US" b="1" u="sng" dirty="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on </a:t>
            </a:r>
            <a:r>
              <a:rPr lang="en-US" b="1" u="sng"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Mode </a:t>
            </a:r>
            <a:r>
              <a:rPr lang="en-US" b="1" u="sng" dirty="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of P</a:t>
            </a:r>
            <a:r>
              <a:rPr lang="en-US" b="1" u="sng"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olymerisation</a:t>
            </a:r>
            <a:endParaRPr lang="en-US" b="1" u="sng" dirty="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
        <p:nvSpPr>
          <p:cNvPr id="4" name="Content Placeholder 3"/>
          <p:cNvSpPr>
            <a:spLocks noGrp="1"/>
          </p:cNvSpPr>
          <p:nvPr>
            <p:ph idx="1"/>
          </p:nvPr>
        </p:nvSpPr>
        <p:spPr>
          <a:xfrm>
            <a:off x="153670" y="876935"/>
            <a:ext cx="11844366" cy="5250815"/>
          </a:xfrm>
        </p:spPr>
        <p:txBody>
          <a:bodyPr/>
          <a:lstStyle/>
          <a:p>
            <a:pPr marL="0" indent="0">
              <a:buNone/>
            </a:pPr>
            <a:r>
              <a:rPr lang="en-US" dirty="0">
                <a:latin typeface="Times New Roman" pitchFamily="18" charset="0"/>
                <a:cs typeface="Times New Roman" pitchFamily="18" charset="0"/>
              </a:rPr>
              <a:t>Polymers can also be classified on the basis of mode of polymerisation into two sub groups.</a:t>
            </a:r>
          </a:p>
          <a:p>
            <a:pPr marL="0" indent="0">
              <a:buNone/>
            </a:pPr>
            <a:r>
              <a:rPr lang="en-US" b="1" dirty="0" smtClean="0">
                <a:solidFill>
                  <a:schemeClr val="accent6"/>
                </a:solidFill>
                <a:latin typeface="Times New Roman" pitchFamily="18" charset="0"/>
                <a:cs typeface="Times New Roman" pitchFamily="18" charset="0"/>
              </a:rPr>
              <a:t>a) </a:t>
            </a:r>
            <a:r>
              <a:rPr lang="en-US" b="1" dirty="0">
                <a:solidFill>
                  <a:schemeClr val="accent6"/>
                </a:solidFill>
                <a:latin typeface="Times New Roman" pitchFamily="18" charset="0"/>
                <a:cs typeface="Times New Roman" pitchFamily="18" charset="0"/>
              </a:rPr>
              <a:t>Addition </a:t>
            </a:r>
            <a:r>
              <a:rPr lang="en-US" b="1" dirty="0" smtClean="0">
                <a:solidFill>
                  <a:schemeClr val="accent6"/>
                </a:solidFill>
                <a:latin typeface="Times New Roman" pitchFamily="18" charset="0"/>
                <a:cs typeface="Times New Roman" pitchFamily="18" charset="0"/>
              </a:rPr>
              <a:t>polymerisation :</a:t>
            </a:r>
            <a:endParaRPr lang="en-US" b="1" dirty="0">
              <a:solidFill>
                <a:schemeClr val="accent6"/>
              </a:solidFill>
              <a:latin typeface="Times New Roman" pitchFamily="18" charset="0"/>
              <a:cs typeface="Times New Roman" pitchFamily="18" charset="0"/>
            </a:endParaRPr>
          </a:p>
          <a:p>
            <a:r>
              <a:rPr lang="en-US" dirty="0">
                <a:latin typeface="Times New Roman" pitchFamily="18" charset="0"/>
                <a:cs typeface="Times New Roman" pitchFamily="18" charset="0"/>
              </a:rPr>
              <a:t>The addition polymers are formed by the repeated addition of monomer molecules possessing double or triple bonds, e.g., the formation of polythene from </a:t>
            </a:r>
            <a:r>
              <a:rPr lang="en-US" dirty="0" err="1">
                <a:latin typeface="Times New Roman" pitchFamily="18" charset="0"/>
                <a:cs typeface="Times New Roman" pitchFamily="18" charset="0"/>
              </a:rPr>
              <a:t>ethene</a:t>
            </a:r>
            <a:r>
              <a:rPr lang="en-US" dirty="0">
                <a:latin typeface="Times New Roman" pitchFamily="18" charset="0"/>
                <a:cs typeface="Times New Roman" pitchFamily="18" charset="0"/>
              </a:rPr>
              <a:t> and polypropene from propene.</a:t>
            </a:r>
          </a:p>
          <a:p>
            <a:r>
              <a:rPr lang="en-US" dirty="0">
                <a:latin typeface="Times New Roman" pitchFamily="18" charset="0"/>
                <a:cs typeface="Times New Roman" pitchFamily="18" charset="0"/>
              </a:rPr>
              <a:t> However, the addition polymers formed by the polymerisation of a single monomeric species are</a:t>
            </a:r>
            <a:r>
              <a:rPr lang="en-US" dirty="0">
                <a:solidFill>
                  <a:srgbClr val="FF0000"/>
                </a:solidFill>
                <a:latin typeface="Times New Roman" pitchFamily="18" charset="0"/>
                <a:cs typeface="Times New Roman" pitchFamily="18" charset="0"/>
              </a:rPr>
              <a:t> </a:t>
            </a:r>
            <a:r>
              <a:rPr lang="en-US" dirty="0">
                <a:solidFill>
                  <a:schemeClr val="accent6"/>
                </a:solidFill>
                <a:latin typeface="Times New Roman" pitchFamily="18" charset="0"/>
                <a:cs typeface="Times New Roman" pitchFamily="18" charset="0"/>
              </a:rPr>
              <a:t>known as </a:t>
            </a:r>
            <a:r>
              <a:rPr lang="en-US" dirty="0" smtClean="0">
                <a:solidFill>
                  <a:schemeClr val="accent6"/>
                </a:solidFill>
                <a:latin typeface="Times New Roman" pitchFamily="18" charset="0"/>
                <a:cs typeface="Times New Roman" pitchFamily="18" charset="0"/>
              </a:rPr>
              <a:t>homo polymers</a:t>
            </a:r>
            <a:r>
              <a:rPr lang="en-US" dirty="0">
                <a:solidFill>
                  <a:schemeClr val="accent6"/>
                </a:solidFill>
                <a:latin typeface="Times New Roman" pitchFamily="18" charset="0"/>
                <a:cs typeface="Times New Roman" pitchFamily="18" charset="0"/>
              </a:rPr>
              <a:t>, e.g., polythene.</a:t>
            </a:r>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8318"/>
            <a:ext cx="10972800" cy="582613"/>
          </a:xfrm>
        </p:spPr>
        <p:txBody>
          <a:bodyPr/>
          <a:lstStyle/>
          <a:p>
            <a:r>
              <a:rPr lang="en-US" sz="3200" b="1" u="sng"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Monomer</a:t>
            </a:r>
          </a:p>
        </p:txBody>
      </p:sp>
      <p:sp>
        <p:nvSpPr>
          <p:cNvPr id="3" name="Content Placeholder 2"/>
          <p:cNvSpPr>
            <a:spLocks noGrp="1"/>
          </p:cNvSpPr>
          <p:nvPr>
            <p:ph sz="half" idx="1"/>
          </p:nvPr>
        </p:nvSpPr>
        <p:spPr>
          <a:xfrm>
            <a:off x="609600" y="1174750"/>
            <a:ext cx="10915650" cy="2159000"/>
          </a:xfrm>
        </p:spPr>
        <p:txBody>
          <a:bodyPr/>
          <a:lstStyle/>
          <a:p>
            <a:r>
              <a:rPr lang="en-US" dirty="0"/>
              <a:t> </a:t>
            </a:r>
            <a:r>
              <a:rPr lang="en-US" sz="2800" dirty="0">
                <a:latin typeface="Times New Roman" pitchFamily="18" charset="0"/>
                <a:cs typeface="Times New Roman" pitchFamily="18" charset="0"/>
              </a:rPr>
              <a:t>The repeating structural units are derived from some simple and reactive molecules known as </a:t>
            </a:r>
            <a:r>
              <a:rPr lang="en-US" sz="2800" b="1" i="1" dirty="0">
                <a:solidFill>
                  <a:schemeClr val="accent1"/>
                </a:solidFill>
                <a:latin typeface="Times New Roman" pitchFamily="18" charset="0"/>
                <a:cs typeface="Times New Roman" pitchFamily="18" charset="0"/>
              </a:rPr>
              <a:t>monomers </a:t>
            </a:r>
            <a:r>
              <a:rPr lang="en-US" sz="2800" dirty="0">
                <a:latin typeface="Times New Roman" pitchFamily="18" charset="0"/>
                <a:cs typeface="Times New Roman" pitchFamily="18" charset="0"/>
              </a:rPr>
              <a:t>and are linked to each other by covalent bonds. </a:t>
            </a:r>
            <a:r>
              <a:rPr lang="en-US" sz="2800" dirty="0" smtClean="0">
                <a:latin typeface="Times New Roman" pitchFamily="18" charset="0"/>
                <a:cs typeface="Times New Roman" pitchFamily="18" charset="0"/>
              </a:rPr>
              <a:t>Ex- </a:t>
            </a:r>
            <a:r>
              <a:rPr lang="en-US" sz="2800" b="1" i="1" dirty="0" smtClean="0">
                <a:solidFill>
                  <a:schemeClr val="accent1"/>
                </a:solidFill>
                <a:latin typeface="Times New Roman" pitchFamily="18" charset="0"/>
                <a:cs typeface="Times New Roman" pitchFamily="18" charset="0"/>
              </a:rPr>
              <a:t>Ethene </a:t>
            </a:r>
            <a:r>
              <a:rPr lang="en-US" sz="2800" dirty="0" smtClean="0"/>
              <a:t>is the monomer of Polythene, </a:t>
            </a:r>
            <a:r>
              <a:rPr lang="en-US" sz="2800" b="1" i="1" dirty="0" smtClean="0">
                <a:solidFill>
                  <a:schemeClr val="accent1"/>
                </a:solidFill>
                <a:latin typeface="Times New Roman" pitchFamily="18" charset="0"/>
                <a:cs typeface="Times New Roman" pitchFamily="18" charset="0"/>
              </a:rPr>
              <a:t>Vinyl chloride</a:t>
            </a:r>
            <a:r>
              <a:rPr lang="en-US" sz="2800" dirty="0" smtClean="0"/>
              <a:t> </a:t>
            </a:r>
            <a:r>
              <a:rPr lang="en-US" sz="2800" dirty="0" smtClean="0">
                <a:latin typeface="Times New Roman" pitchFamily="18" charset="0"/>
                <a:cs typeface="Times New Roman" pitchFamily="18" charset="0"/>
              </a:rPr>
              <a:t>is the monomer of  PVC</a:t>
            </a:r>
            <a:endParaRPr lang="en-US" sz="2800" dirty="0">
              <a:latin typeface="Times New Roman" pitchFamily="18" charset="0"/>
              <a:cs typeface="Times New Roman" pitchFamily="18" charset="0"/>
            </a:endParaRPr>
          </a:p>
        </p:txBody>
      </p:sp>
      <p:pic>
        <p:nvPicPr>
          <p:cNvPr id="4" name="Content Placeholder 3" descr="plasticpolymerisation"/>
          <p:cNvPicPr>
            <a:picLocks noGrp="1" noChangeAspect="1"/>
          </p:cNvPicPr>
          <p:nvPr>
            <p:ph sz="half" idx="2"/>
          </p:nvPr>
        </p:nvPicPr>
        <p:blipFill>
          <a:blip r:embed="rId2"/>
          <a:stretch>
            <a:fillRect/>
          </a:stretch>
        </p:blipFill>
        <p:spPr>
          <a:xfrm>
            <a:off x="7715250" y="3373581"/>
            <a:ext cx="4291498" cy="2150919"/>
          </a:xfrm>
          <a:prstGeom prst="rect">
            <a:avLst/>
          </a:prstGeom>
        </p:spPr>
      </p:pic>
    </p:spTree>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solidFill>
                  <a:schemeClr val="accent1"/>
                </a:solidFill>
                <a:effectLst>
                  <a:outerShdw blurRad="38100" dist="25400" dir="5400000" algn="ctr" rotWithShape="0">
                    <a:srgbClr val="6E747A">
                      <a:alpha val="43000"/>
                    </a:srgbClr>
                  </a:outerShdw>
                </a:effectLst>
              </a:rPr>
              <a:t>How Addition occurs?</a:t>
            </a:r>
            <a:endParaRPr lang="en-US" b="1" dirty="0">
              <a:solidFill>
                <a:schemeClr val="accent1"/>
              </a:solidFill>
              <a:effectLst>
                <a:outerShdw blurRad="38100" dist="25400" dir="5400000" algn="ctr" rotWithShape="0">
                  <a:srgbClr val="6E747A">
                    <a:alpha val="43000"/>
                  </a:srgbClr>
                </a:outerShdw>
              </a:effectLst>
            </a:endParaRPr>
          </a:p>
        </p:txBody>
      </p:sp>
      <p:pic>
        <p:nvPicPr>
          <p:cNvPr id="5" name="Picture 4" descr="unnamed (3)"/>
          <p:cNvPicPr>
            <a:picLocks noChangeAspect="1"/>
          </p:cNvPicPr>
          <p:nvPr/>
        </p:nvPicPr>
        <p:blipFill>
          <a:blip r:embed="rId2"/>
          <a:stretch>
            <a:fillRect/>
          </a:stretch>
        </p:blipFill>
        <p:spPr>
          <a:xfrm>
            <a:off x="2076994" y="1748789"/>
            <a:ext cx="8138159" cy="436462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9971" y="331816"/>
            <a:ext cx="8215745" cy="582613"/>
          </a:xfrm>
        </p:spPr>
        <p:txBody>
          <a:bodyPr>
            <a:scene3d>
              <a:camera prst="orthographicFront"/>
              <a:lightRig rig="threePt" dir="t"/>
            </a:scene3d>
          </a:bodyPr>
          <a:lstStyle/>
          <a:p>
            <a:r>
              <a:rPr lang="en-US" sz="3200" b="1" dirty="0" smtClean="0">
                <a:solidFill>
                  <a:schemeClr val="accent6"/>
                </a:solidFill>
                <a:latin typeface="Times New Roman" pitchFamily="18" charset="0"/>
                <a:ea typeface="+mn-ea"/>
                <a:cs typeface="Times New Roman" pitchFamily="18" charset="0"/>
              </a:rPr>
              <a:t>b) CONDENSATION POLYMERISATION :</a:t>
            </a:r>
            <a:endParaRPr lang="en-US" sz="3200" b="1" dirty="0">
              <a:solidFill>
                <a:schemeClr val="accent6"/>
              </a:solidFill>
              <a:latin typeface="Times New Roman" pitchFamily="18" charset="0"/>
              <a:ea typeface="+mn-ea"/>
              <a:cs typeface="Times New Roman" pitchFamily="18" charset="0"/>
            </a:endParaRPr>
          </a:p>
        </p:txBody>
      </p:sp>
      <p:sp>
        <p:nvSpPr>
          <p:cNvPr id="4" name="Content Placeholder 3"/>
          <p:cNvSpPr>
            <a:spLocks noGrp="1"/>
          </p:cNvSpPr>
          <p:nvPr>
            <p:ph idx="1"/>
          </p:nvPr>
        </p:nvSpPr>
        <p:spPr>
          <a:xfrm>
            <a:off x="277091" y="1346661"/>
            <a:ext cx="11579514" cy="3857105"/>
          </a:xfrm>
        </p:spPr>
        <p:txBody>
          <a:bodyPr/>
          <a:lstStyle/>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condensation polymers are formed by repeated condensation reaction </a:t>
            </a:r>
            <a:r>
              <a:rPr lang="en-US" i="1" dirty="0">
                <a:solidFill>
                  <a:schemeClr val="accent6"/>
                </a:solidFill>
                <a:latin typeface="Times New Roman" pitchFamily="18" charset="0"/>
                <a:cs typeface="Times New Roman" pitchFamily="18" charset="0"/>
              </a:rPr>
              <a:t>between two different bi-functional or tri-functional monomeric units.</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these polymerisation reactions, the elimination of small molecules such as water, alcohol, hydrogen chloride, etc. take place.</a:t>
            </a:r>
            <a:r>
              <a:rPr lang="en-US" dirty="0">
                <a:solidFill>
                  <a:srgbClr val="FF0000"/>
                </a:solidFill>
                <a:latin typeface="Times New Roman" pitchFamily="18" charset="0"/>
                <a:cs typeface="Times New Roman" pitchFamily="18" charset="0"/>
              </a:rPr>
              <a:t> </a:t>
            </a:r>
            <a:endParaRPr lang="en-US" dirty="0" smtClean="0">
              <a:solidFill>
                <a:srgbClr val="FF0000"/>
              </a:solidFill>
              <a:latin typeface="Times New Roman" pitchFamily="18" charset="0"/>
              <a:cs typeface="Times New Roman" pitchFamily="18" charset="0"/>
            </a:endParaRPr>
          </a:p>
          <a:p>
            <a:pPr marL="0" indent="0">
              <a:buNone/>
            </a:pPr>
            <a:r>
              <a:rPr lang="en-US" i="1" dirty="0" smtClean="0">
                <a:solidFill>
                  <a:schemeClr val="accent6"/>
                </a:solidFill>
                <a:latin typeface="Times New Roman" pitchFamily="18" charset="0"/>
                <a:cs typeface="Times New Roman" pitchFamily="18" charset="0"/>
              </a:rPr>
              <a:t>The </a:t>
            </a:r>
            <a:r>
              <a:rPr lang="en-US" i="1" dirty="0">
                <a:solidFill>
                  <a:schemeClr val="accent6"/>
                </a:solidFill>
                <a:latin typeface="Times New Roman" pitchFamily="18" charset="0"/>
                <a:cs typeface="Times New Roman" pitchFamily="18" charset="0"/>
              </a:rPr>
              <a:t>examples are </a:t>
            </a:r>
            <a:r>
              <a:rPr lang="en-US" i="1" dirty="0" err="1">
                <a:solidFill>
                  <a:schemeClr val="accent6"/>
                </a:solidFill>
                <a:latin typeface="Times New Roman" pitchFamily="18" charset="0"/>
                <a:cs typeface="Times New Roman" pitchFamily="18" charset="0"/>
              </a:rPr>
              <a:t>terylene</a:t>
            </a:r>
            <a:r>
              <a:rPr lang="en-US" i="1" dirty="0">
                <a:solidFill>
                  <a:schemeClr val="accent6"/>
                </a:solidFill>
                <a:latin typeface="Times New Roman" pitchFamily="18" charset="0"/>
                <a:cs typeface="Times New Roman" pitchFamily="18" charset="0"/>
              </a:rPr>
              <a:t> (</a:t>
            </a:r>
            <a:r>
              <a:rPr lang="en-US" i="1" dirty="0" err="1">
                <a:solidFill>
                  <a:schemeClr val="accent6"/>
                </a:solidFill>
                <a:latin typeface="Times New Roman" pitchFamily="18" charset="0"/>
                <a:cs typeface="Times New Roman" pitchFamily="18" charset="0"/>
              </a:rPr>
              <a:t>dacron</a:t>
            </a:r>
            <a:r>
              <a:rPr lang="en-US" i="1" dirty="0">
                <a:solidFill>
                  <a:schemeClr val="accent6"/>
                </a:solidFill>
                <a:latin typeface="Times New Roman" pitchFamily="18" charset="0"/>
                <a:cs typeface="Times New Roman" pitchFamily="18" charset="0"/>
              </a:rPr>
              <a:t>), </a:t>
            </a:r>
            <a:r>
              <a:rPr lang="en-US" i="1" dirty="0" smtClean="0">
                <a:solidFill>
                  <a:schemeClr val="accent6"/>
                </a:solidFill>
                <a:latin typeface="Times New Roman" pitchFamily="18" charset="0"/>
                <a:cs typeface="Times New Roman" pitchFamily="18" charset="0"/>
              </a:rPr>
              <a:t>nylon-6,6</a:t>
            </a:r>
            <a:r>
              <a:rPr lang="en-US" i="1" dirty="0">
                <a:solidFill>
                  <a:schemeClr val="accent6"/>
                </a:solidFill>
                <a:latin typeface="Times New Roman" pitchFamily="18" charset="0"/>
                <a:cs typeface="Times New Roman" pitchFamily="18" charset="0"/>
              </a:rPr>
              <a:t>, </a:t>
            </a:r>
            <a:r>
              <a:rPr lang="en-US" i="1" dirty="0" smtClean="0">
                <a:solidFill>
                  <a:schemeClr val="accent6"/>
                </a:solidFill>
                <a:latin typeface="Times New Roman" pitchFamily="18" charset="0"/>
                <a:cs typeface="Times New Roman" pitchFamily="18" charset="0"/>
              </a:rPr>
              <a:t>nylon-6,etc</a:t>
            </a:r>
            <a:r>
              <a:rPr lang="en-US" i="1" dirty="0">
                <a:solidFill>
                  <a:schemeClr val="accent6"/>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190500"/>
            <a:ext cx="7481455" cy="582613"/>
          </a:xfrm>
        </p:spPr>
        <p:txBody>
          <a:bodyPr/>
          <a:lstStyle/>
          <a:p>
            <a:r>
              <a:rPr lang="en-US" b="1"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How actually condensation </a:t>
            </a:r>
            <a:r>
              <a:rPr lang="en-US" b="1" dirty="0" smtClean="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happens</a:t>
            </a:r>
            <a:endParaRPr lang="en-US" b="1"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pic>
        <p:nvPicPr>
          <p:cNvPr id="6" name="Picture 5" descr="unnamed (2)"/>
          <p:cNvPicPr>
            <a:picLocks noChangeAspect="1"/>
          </p:cNvPicPr>
          <p:nvPr/>
        </p:nvPicPr>
        <p:blipFill>
          <a:blip r:embed="rId2"/>
          <a:stretch>
            <a:fillRect/>
          </a:stretch>
        </p:blipFill>
        <p:spPr>
          <a:xfrm>
            <a:off x="1905000" y="1658983"/>
            <a:ext cx="6909435" cy="438113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ChangeArrowheads="1"/>
          </p:cNvSpPr>
          <p:nvPr/>
        </p:nvSpPr>
        <p:spPr bwMode="auto">
          <a:xfrm>
            <a:off x="221674" y="304800"/>
            <a:ext cx="116586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971925" algn="l"/>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Necessary condition for condensation polymerization</a:t>
            </a:r>
          </a:p>
          <a:p>
            <a:pPr marL="0" marR="0" lvl="0" indent="0" algn="l" defTabSz="914400" rtl="0" eaLnBrk="1" fontAlgn="base" latinLnBrk="0" hangingPunct="1">
              <a:lnSpc>
                <a:spcPct val="100000"/>
              </a:lnSpc>
              <a:spcBef>
                <a:spcPct val="0"/>
              </a:spcBef>
              <a:spcAft>
                <a:spcPct val="0"/>
              </a:spcAft>
              <a:buClrTx/>
              <a:buSzTx/>
              <a:buFontTx/>
              <a:buNone/>
              <a:tabLst>
                <a:tab pos="3971925" algn="l"/>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514350" marR="0" lvl="0" indent="-514350" algn="l" defTabSz="914400" rtl="0" eaLnBrk="0" fontAlgn="base" latinLnBrk="0" hangingPunct="0">
              <a:lnSpc>
                <a:spcPct val="100000"/>
              </a:lnSpc>
              <a:spcBef>
                <a:spcPct val="0"/>
              </a:spcBef>
              <a:spcAft>
                <a:spcPct val="0"/>
              </a:spcAft>
              <a:buClrTx/>
              <a:buSzTx/>
              <a:buFontTx/>
              <a:buAutoNum type="arabicPeriod"/>
              <a:tabLst>
                <a:tab pos="3971925" algn="l"/>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Presence of at-least </a:t>
            </a:r>
            <a:r>
              <a:rPr kumimoji="0" lang="en-US" sz="32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two reactive functional groups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 the monomers.</a:t>
            </a:r>
          </a:p>
          <a:p>
            <a:pPr marL="514350" marR="0" lvl="0" indent="-514350" algn="l" defTabSz="914400" rtl="0" eaLnBrk="0" fontAlgn="base" latinLnBrk="0" hangingPunct="0">
              <a:lnSpc>
                <a:spcPct val="100000"/>
              </a:lnSpc>
              <a:spcBef>
                <a:spcPct val="0"/>
              </a:spcBef>
              <a:spcAft>
                <a:spcPct val="0"/>
              </a:spcAft>
              <a:buClrTx/>
              <a:buSzTx/>
              <a:tabLst>
                <a:tab pos="3971925" algn="l"/>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 Condensation of monomers with the </a:t>
            </a:r>
            <a:r>
              <a:rPr kumimoji="0" lang="en-US" sz="32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elimination of small molecules </a:t>
            </a:r>
            <a:r>
              <a:rPr kumimoji="0" lang="en-US" sz="3200" b="0" u="none" strike="noStrike" cap="none" normalizeH="0" baseline="0" dirty="0" smtClean="0">
                <a:ln>
                  <a:noFill/>
                </a:ln>
                <a:effectLst/>
                <a:latin typeface="Times New Roman" pitchFamily="18" charset="0"/>
                <a:ea typeface="Calibri" pitchFamily="34" charset="0"/>
                <a:cs typeface="Times New Roman" pitchFamily="18" charset="0"/>
              </a:rPr>
              <a:t>like water, CO</a:t>
            </a:r>
            <a:r>
              <a:rPr kumimoji="0" lang="en-US" sz="3200" b="0" u="none" strike="noStrike" cap="none" normalizeH="0" baseline="-30000" dirty="0" smtClean="0">
                <a:ln>
                  <a:noFill/>
                </a:ln>
                <a:effectLst/>
                <a:latin typeface="Times New Roman" pitchFamily="18" charset="0"/>
                <a:ea typeface="Calibri" pitchFamily="34" charset="0"/>
                <a:cs typeface="Times New Roman" pitchFamily="18" charset="0"/>
              </a:rPr>
              <a:t>2</a:t>
            </a:r>
            <a:r>
              <a:rPr kumimoji="0" lang="en-US" sz="3200" b="0" u="none" strike="noStrike" cap="none" normalizeH="0" baseline="0" dirty="0" smtClean="0">
                <a:ln>
                  <a:noFill/>
                </a:ln>
                <a:effectLst/>
                <a:latin typeface="Times New Roman" pitchFamily="18" charset="0"/>
                <a:ea typeface="Calibri" pitchFamily="34" charset="0"/>
                <a:cs typeface="Times New Roman" pitchFamily="18" charset="0"/>
              </a:rPr>
              <a:t>, NH</a:t>
            </a:r>
            <a:r>
              <a:rPr kumimoji="0" lang="en-US" sz="3200" b="0" u="none" strike="noStrike" cap="none" normalizeH="0" baseline="-30000" dirty="0" smtClean="0">
                <a:ln>
                  <a:noFill/>
                </a:ln>
                <a:effectLst/>
                <a:latin typeface="Times New Roman" pitchFamily="18" charset="0"/>
                <a:ea typeface="Calibri" pitchFamily="34" charset="0"/>
                <a:cs typeface="Times New Roman" pitchFamily="18" charset="0"/>
              </a:rPr>
              <a:t>3.</a:t>
            </a: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These reactions continue in </a:t>
            </a:r>
            <a:r>
              <a:rPr kumimoji="0" lang="en-US" sz="3200" b="0" i="1" u="none" strike="noStrike" cap="none" normalizeH="0" baseline="0" dirty="0" smtClean="0">
                <a:ln>
                  <a:noFill/>
                </a:ln>
                <a:solidFill>
                  <a:schemeClr val="accent1"/>
                </a:solidFill>
                <a:effectLst/>
                <a:latin typeface="Times New Roman" pitchFamily="18" charset="0"/>
                <a:ea typeface="Calibri" pitchFamily="34" charset="0"/>
                <a:cs typeface="Times New Roman" pitchFamily="18" charset="0"/>
              </a:rPr>
              <a:t>step wise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manner.</a:t>
            </a: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Example of condensation polymerization:  </a:t>
            </a:r>
            <a:r>
              <a:rPr kumimoji="0" lang="en-US" sz="3200" b="0" i="1" u="none" strike="noStrike" cap="none" normalizeH="0" baseline="0" dirty="0" smtClean="0">
                <a:ln>
                  <a:noFill/>
                </a:ln>
                <a:solidFill>
                  <a:schemeClr val="accent1"/>
                </a:solidFill>
                <a:effectLst/>
                <a:latin typeface="Times New Roman" pitchFamily="18" charset="0"/>
                <a:ea typeface="Calibri" pitchFamily="34" charset="0"/>
                <a:cs typeface="Times New Roman" pitchFamily="18" charset="0"/>
              </a:rPr>
              <a:t>Preparation of Nylon-6,6.</a:t>
            </a:r>
            <a:endParaRPr kumimoji="0" lang="en-US" sz="3200" b="0" i="1" u="none" strike="noStrike" cap="none" normalizeH="0" baseline="0" dirty="0" smtClean="0">
              <a:ln>
                <a:noFill/>
              </a:ln>
              <a:solidFill>
                <a:schemeClr val="accent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77090" y="249384"/>
          <a:ext cx="11402292" cy="5577840"/>
        </p:xfrm>
        <a:graphic>
          <a:graphicData uri="http://schemas.openxmlformats.org/drawingml/2006/table">
            <a:tbl>
              <a:tblPr>
                <a:tableStyleId>{BC89EF96-8CEA-46FF-86C4-4CE0E7609802}</a:tableStyleId>
              </a:tblPr>
              <a:tblGrid>
                <a:gridCol w="5701146"/>
                <a:gridCol w="5701146"/>
              </a:tblGrid>
              <a:tr h="182880">
                <a:tc>
                  <a:txBody>
                    <a:bodyPr/>
                    <a:lstStyle/>
                    <a:p>
                      <a:pPr marL="0" marR="0" algn="ctr">
                        <a:spcBef>
                          <a:spcPts val="0"/>
                        </a:spcBef>
                        <a:spcAft>
                          <a:spcPts val="0"/>
                        </a:spcAft>
                      </a:pPr>
                      <a:r>
                        <a:rPr lang="en-IN" sz="2400" b="1" dirty="0">
                          <a:solidFill>
                            <a:schemeClr val="accent6"/>
                          </a:solidFill>
                          <a:latin typeface="Times New Roman" pitchFamily="18" charset="0"/>
                          <a:cs typeface="Times New Roman" pitchFamily="18" charset="0"/>
                        </a:rPr>
                        <a:t>Condensation polymerisation </a:t>
                      </a:r>
                      <a:endParaRPr lang="en-US" sz="2400" b="1" dirty="0">
                        <a:solidFill>
                          <a:schemeClr val="accent6"/>
                        </a:solidFill>
                        <a:latin typeface="Times New Roman" pitchFamily="18" charset="0"/>
                        <a:ea typeface="Calibri"/>
                        <a:cs typeface="Times New Roman" pitchFamily="18" charset="0"/>
                      </a:endParaRPr>
                    </a:p>
                  </a:txBody>
                  <a:tcPr marL="68580" marR="68580" marT="0" marB="0" anchor="ctr"/>
                </a:tc>
                <a:tc>
                  <a:txBody>
                    <a:bodyPr/>
                    <a:lstStyle/>
                    <a:p>
                      <a:pPr marL="0" marR="0" algn="ctr">
                        <a:spcBef>
                          <a:spcPts val="0"/>
                        </a:spcBef>
                        <a:spcAft>
                          <a:spcPts val="0"/>
                        </a:spcAft>
                      </a:pPr>
                      <a:r>
                        <a:rPr lang="en-IN" sz="2400" b="1" dirty="0">
                          <a:solidFill>
                            <a:schemeClr val="accent6"/>
                          </a:solidFill>
                          <a:latin typeface="Times New Roman" pitchFamily="18" charset="0"/>
                          <a:cs typeface="Times New Roman" pitchFamily="18" charset="0"/>
                        </a:rPr>
                        <a:t>Additional polymerisation </a:t>
                      </a:r>
                      <a:endParaRPr lang="en-US" sz="2400" b="1" dirty="0">
                        <a:solidFill>
                          <a:schemeClr val="accent6"/>
                        </a:solidFill>
                        <a:latin typeface="Times New Roman" pitchFamily="18" charset="0"/>
                        <a:ea typeface="Calibri"/>
                        <a:cs typeface="Times New Roman" pitchFamily="18" charset="0"/>
                      </a:endParaRPr>
                    </a:p>
                  </a:txBody>
                  <a:tcPr marL="68580" marR="68580" marT="0" marB="0" anchor="ctr"/>
                </a:tc>
              </a:tr>
              <a:tr h="45720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(1) Also known as step growth polymerisation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(1) Also known as chain growth polymerization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(2) It takes place in monomers having reactive functional groups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a:latin typeface="Times New Roman" pitchFamily="18" charset="0"/>
                        <a:cs typeface="Times New Roman" pitchFamily="18" charset="0"/>
                      </a:endParaRPr>
                    </a:p>
                    <a:p>
                      <a:pPr marL="0" marR="0" algn="l">
                        <a:spcBef>
                          <a:spcPts val="0"/>
                        </a:spcBef>
                        <a:spcAft>
                          <a:spcPts val="0"/>
                        </a:spcAft>
                      </a:pPr>
                      <a:r>
                        <a:rPr lang="en-IN" sz="1800">
                          <a:latin typeface="Times New Roman" pitchFamily="18" charset="0"/>
                          <a:cs typeface="Times New Roman" pitchFamily="18" charset="0"/>
                        </a:rPr>
                        <a:t>(2) It takes place only in monomers having multiple bonds. </a:t>
                      </a:r>
                      <a:endParaRPr lang="en-US" sz="1800" b="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(3) It takes place with elimination of simple molecule like H</a:t>
                      </a:r>
                      <a:r>
                        <a:rPr lang="en-IN" sz="1800" baseline="-25000" dirty="0">
                          <a:latin typeface="Times New Roman" pitchFamily="18" charset="0"/>
                          <a:cs typeface="Times New Roman" pitchFamily="18" charset="0"/>
                        </a:rPr>
                        <a:t>2</a:t>
                      </a:r>
                      <a:r>
                        <a:rPr lang="en-IN" sz="1800" dirty="0">
                          <a:latin typeface="Times New Roman" pitchFamily="18" charset="0"/>
                          <a:cs typeface="Times New Roman" pitchFamily="18" charset="0"/>
                        </a:rPr>
                        <a:t>O</a:t>
                      </a:r>
                      <a:r>
                        <a:rPr lang="en-IN" sz="1800" dirty="0" smtClean="0">
                          <a:latin typeface="Times New Roman" pitchFamily="18" charset="0"/>
                          <a:cs typeface="Times New Roman" pitchFamily="18" charset="0"/>
                        </a:rPr>
                        <a:t>, NH</a:t>
                      </a:r>
                      <a:r>
                        <a:rPr lang="en-IN" sz="1800" kern="1200" baseline="-25000" dirty="0" smtClean="0">
                          <a:solidFill>
                            <a:schemeClr val="tx1"/>
                          </a:solidFill>
                          <a:latin typeface="Times New Roman" pitchFamily="18" charset="0"/>
                          <a:ea typeface="+mn-ea"/>
                          <a:cs typeface="Times New Roman" pitchFamily="18" charset="0"/>
                        </a:rPr>
                        <a:t>3</a:t>
                      </a:r>
                      <a:r>
                        <a:rPr lang="en-IN" sz="1800" dirty="0" smtClean="0">
                          <a:latin typeface="Times New Roman" pitchFamily="18" charset="0"/>
                          <a:cs typeface="Times New Roman" pitchFamily="18" charset="0"/>
                        </a:rPr>
                        <a:t>, </a:t>
                      </a:r>
                      <a:r>
                        <a:rPr lang="en-IN" sz="1800" dirty="0" err="1" smtClean="0">
                          <a:latin typeface="Times New Roman" pitchFamily="18" charset="0"/>
                          <a:cs typeface="Times New Roman" pitchFamily="18" charset="0"/>
                        </a:rPr>
                        <a:t>HCl</a:t>
                      </a:r>
                      <a:r>
                        <a:rPr lang="en-IN" sz="1800" dirty="0" smtClean="0">
                          <a:latin typeface="Times New Roman" pitchFamily="18" charset="0"/>
                          <a:cs typeface="Times New Roman" pitchFamily="18" charset="0"/>
                        </a:rPr>
                        <a:t> </a:t>
                      </a:r>
                      <a:r>
                        <a:rPr lang="en-IN" sz="1800" dirty="0">
                          <a:latin typeface="Times New Roman" pitchFamily="18" charset="0"/>
                          <a:cs typeface="Times New Roman" pitchFamily="18" charset="0"/>
                        </a:rPr>
                        <a:t>etc.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a:latin typeface="Times New Roman" pitchFamily="18" charset="0"/>
                        <a:cs typeface="Times New Roman" pitchFamily="18" charset="0"/>
                      </a:endParaRPr>
                    </a:p>
                    <a:p>
                      <a:pPr marL="0" marR="0" algn="l">
                        <a:spcBef>
                          <a:spcPts val="0"/>
                        </a:spcBef>
                        <a:spcAft>
                          <a:spcPts val="0"/>
                        </a:spcAft>
                      </a:pPr>
                      <a:r>
                        <a:rPr lang="en-IN" sz="1800">
                          <a:latin typeface="Times New Roman" pitchFamily="18" charset="0"/>
                          <a:cs typeface="Times New Roman" pitchFamily="18" charset="0"/>
                        </a:rPr>
                        <a:t>(3) No elimination of simple molecule. </a:t>
                      </a:r>
                      <a:endParaRPr lang="en-US" sz="1800" b="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(4) Repeat units of monomers are different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(4) Repeat units &amp; monomers are same.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(5) Also called step growth polymerisation.</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(5) Also called chain growth polymerisation.</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(6) The molecular mass of polymer increases throughout the reaction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(6) There is very little change in the molecular mass throughout the reaction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(7) Product obtained may be thermosetting/thermoplastic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(7) Product obtained are thermoplastic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r h="182880">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(8) E.g.:- Bakelite, polyester ,polyamides etc.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c>
                  <a:txBody>
                    <a:bodyPr/>
                    <a:lstStyle/>
                    <a:p>
                      <a:pPr marL="0" marR="0" algn="l">
                        <a:spcBef>
                          <a:spcPts val="0"/>
                        </a:spcBef>
                        <a:spcAft>
                          <a:spcPts val="0"/>
                        </a:spcAft>
                      </a:pPr>
                      <a:endParaRPr lang="en-IN" sz="1800" dirty="0">
                        <a:latin typeface="Times New Roman" pitchFamily="18" charset="0"/>
                        <a:cs typeface="Times New Roman" pitchFamily="18" charset="0"/>
                      </a:endParaRPr>
                    </a:p>
                    <a:p>
                      <a:pPr marL="0" marR="0" algn="l">
                        <a:spcBef>
                          <a:spcPts val="0"/>
                        </a:spcBef>
                        <a:spcAft>
                          <a:spcPts val="0"/>
                        </a:spcAft>
                      </a:pPr>
                      <a:r>
                        <a:rPr lang="en-IN" sz="1800" dirty="0">
                          <a:latin typeface="Times New Roman" pitchFamily="18" charset="0"/>
                          <a:cs typeface="Times New Roman" pitchFamily="18" charset="0"/>
                        </a:rPr>
                        <a:t>(8) </a:t>
                      </a:r>
                      <a:r>
                        <a:rPr lang="en-IN" sz="1800" dirty="0" err="1">
                          <a:latin typeface="Times New Roman" pitchFamily="18" charset="0"/>
                          <a:cs typeface="Times New Roman" pitchFamily="18" charset="0"/>
                        </a:rPr>
                        <a:t>E.g</a:t>
                      </a:r>
                      <a:r>
                        <a:rPr lang="en-IN" sz="1800" dirty="0">
                          <a:latin typeface="Times New Roman" pitchFamily="18" charset="0"/>
                          <a:cs typeface="Times New Roman" pitchFamily="18" charset="0"/>
                        </a:rPr>
                        <a:t>:-Polyethylene, PVC, poly styrene. </a:t>
                      </a:r>
                      <a:endParaRPr lang="en-US" sz="1800" b="0" dirty="0">
                        <a:solidFill>
                          <a:schemeClr val="accent1"/>
                        </a:solidFill>
                        <a:latin typeface="Times New Roman" pitchFamily="18" charset="0"/>
                        <a:ea typeface="Calibri"/>
                        <a:cs typeface="Times New Roman" pitchFamily="18" charset="0"/>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ChangeArrowheads="1"/>
          </p:cNvSpPr>
          <p:nvPr/>
        </p:nvSpPr>
        <p:spPr bwMode="auto">
          <a:xfrm>
            <a:off x="304800" y="290945"/>
            <a:ext cx="1127760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1" fontAlgn="base" latinLnBrk="0" hangingPunct="1">
              <a:lnSpc>
                <a:spcPct val="100000"/>
              </a:lnSpc>
              <a:spcBef>
                <a:spcPct val="0"/>
              </a:spcBef>
              <a:spcAft>
                <a:spcPct val="0"/>
              </a:spcAft>
              <a:buClrTx/>
              <a:buSzTx/>
              <a:tabLst/>
            </a:pPr>
            <a:r>
              <a:rPr kumimoji="0" lang="en-US" altLang="zh-CN" sz="3200" b="1" i="0"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4. </a:t>
            </a:r>
            <a:r>
              <a:rPr kumimoji="0" lang="en-US" altLang="zh-CN" sz="3200" b="1" i="0" u="sng"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On the basis of action of heat:</a:t>
            </a:r>
            <a:r>
              <a:rPr kumimoji="0" lang="en-US" altLang="zh-CN" sz="3200" b="1" i="0"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 </a:t>
            </a:r>
          </a:p>
          <a:p>
            <a:pPr marL="514350" marR="0" lvl="0" indent="-514350" algn="l" defTabSz="914400" rtl="0" eaLnBrk="1" fontAlgn="base" latinLnBrk="0" hangingPunct="1">
              <a:lnSpc>
                <a:spcPct val="100000"/>
              </a:lnSpc>
              <a:spcBef>
                <a:spcPct val="0"/>
              </a:spcBef>
              <a:spcAft>
                <a:spcPct val="0"/>
              </a:spcAft>
              <a:buClrTx/>
              <a:buSzTx/>
              <a:tabLst/>
            </a:pPr>
            <a:endParaRPr lang="en-US" altLang="zh-CN" sz="3200" b="1" u="none" dirty="0" smtClean="0">
              <a:solidFill>
                <a:schemeClr val="accent1"/>
              </a:solidFill>
              <a:latin typeface="Times New Roman" pitchFamily="18" charset="0"/>
              <a:ea typeface="Verdana" pitchFamily="34" charset="0"/>
              <a:cs typeface="Times New Roman" pitchFamily="18" charset="0"/>
            </a:endParaRPr>
          </a:p>
          <a:p>
            <a:pPr marL="514350" marR="0" lvl="0" indent="-514350" algn="l" defTabSz="914400" rtl="0" eaLnBrk="1" fontAlgn="base" latinLnBrk="0" hangingPunct="1">
              <a:lnSpc>
                <a:spcPct val="100000"/>
              </a:lnSpc>
              <a:spcBef>
                <a:spcPct val="0"/>
              </a:spcBef>
              <a:spcAft>
                <a:spcPct val="0"/>
              </a:spcAft>
              <a:buClrTx/>
              <a:buSzTx/>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Classified as thermoplastic and thermosetting polymers.</a:t>
            </a:r>
          </a:p>
          <a:p>
            <a:pPr marL="514350" marR="0" lvl="0" indent="-514350" algn="l" defTabSz="914400" rtl="0" eaLnBrk="1" fontAlgn="base" latinLnBrk="0" hangingPunct="1">
              <a:lnSpc>
                <a:spcPct val="100000"/>
              </a:lnSpc>
              <a:spcBef>
                <a:spcPct val="0"/>
              </a:spcBef>
              <a:spcAft>
                <a:spcPct val="0"/>
              </a:spcAft>
              <a:buClrTx/>
              <a:buSzTx/>
              <a:tabLst/>
            </a:pPr>
            <a:endParaRPr kumimoji="0" lang="en-US" altLang="zh-CN"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Such polymer that soften on heating and stiffen on cooling are termed as </a:t>
            </a:r>
            <a:r>
              <a:rPr kumimoji="0" lang="en-US" altLang="zh-CN" sz="3200" b="0" i="1" u="none" strike="noStrike" cap="none" normalizeH="0" baseline="0" dirty="0" smtClean="0">
                <a:ln>
                  <a:noFill/>
                </a:ln>
                <a:solidFill>
                  <a:schemeClr val="accent1"/>
                </a:solidFill>
                <a:effectLst/>
                <a:latin typeface="Times New Roman" pitchFamily="18" charset="0"/>
                <a:ea typeface="Calibri" pitchFamily="34" charset="0"/>
                <a:cs typeface="Times New Roman" pitchFamily="18" charset="0"/>
              </a:rPr>
              <a:t>`</a:t>
            </a:r>
            <a:r>
              <a:rPr kumimoji="0" lang="en-US" altLang="zh-CN" sz="3200" b="1"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thermoplastic</a:t>
            </a:r>
            <a:r>
              <a:rPr kumimoji="0" lang="en-US" altLang="zh-CN" sz="32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altLang="zh-CN" sz="32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altLang="zh-CN"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polymers. Ex. Polyethylene, PVC, nylon, sealing wax.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3200" dirty="0" smtClean="0">
              <a:latin typeface="Times New Roman" pitchFamily="18" charset="0"/>
              <a:cs typeface="Times New Roman" pitchFamily="18" charset="0"/>
            </a:endParaRPr>
          </a:p>
          <a:p>
            <a:pPr lvl="0" eaLnBrk="0" hangingPunct="0"/>
            <a:r>
              <a:rPr lang="en-IN" sz="3200" dirty="0" smtClean="0">
                <a:latin typeface="Times New Roman" pitchFamily="18" charset="0"/>
                <a:cs typeface="Times New Roman" pitchFamily="18" charset="0"/>
              </a:rPr>
              <a:t>Polymer that becomes an infusible and insoluble mass on heating are called </a:t>
            </a:r>
            <a:r>
              <a:rPr lang="en-IN" altLang="zh-CN" sz="3200" b="1" i="1" dirty="0" smtClean="0">
                <a:solidFill>
                  <a:schemeClr val="accent6"/>
                </a:solidFill>
                <a:latin typeface="Times New Roman" pitchFamily="18" charset="0"/>
                <a:ea typeface="Calibri" pitchFamily="34" charset="0"/>
                <a:cs typeface="Times New Roman" pitchFamily="18" charset="0"/>
              </a:rPr>
              <a:t>‘thermosetting’ </a:t>
            </a:r>
            <a:r>
              <a:rPr lang="en-IN" sz="3200" dirty="0" smtClean="0">
                <a:latin typeface="Times New Roman" pitchFamily="18" charset="0"/>
                <a:cs typeface="Times New Roman" pitchFamily="18" charset="0"/>
              </a:rPr>
              <a:t>polymers.</a:t>
            </a:r>
            <a:endParaRPr kumimoji="0" lang="en-US" altLang="zh-CN"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43345" y="415638"/>
          <a:ext cx="11554690" cy="5482911"/>
        </p:xfrm>
        <a:graphic>
          <a:graphicData uri="http://schemas.openxmlformats.org/drawingml/2006/table">
            <a:tbl>
              <a:tblPr/>
              <a:tblGrid>
                <a:gridCol w="5777345"/>
                <a:gridCol w="5777345"/>
              </a:tblGrid>
              <a:tr h="287692">
                <a:tc>
                  <a:txBody>
                    <a:bodyPr/>
                    <a:lstStyle/>
                    <a:p>
                      <a:pPr algn="ctr">
                        <a:spcAft>
                          <a:spcPts val="0"/>
                        </a:spcAft>
                      </a:pPr>
                      <a:r>
                        <a:rPr lang="en-IN" sz="2400" b="1" dirty="0">
                          <a:solidFill>
                            <a:schemeClr val="accent6"/>
                          </a:solidFill>
                          <a:latin typeface="Times New Roman"/>
                          <a:ea typeface="Calibri"/>
                        </a:rPr>
                        <a:t>Thermoplastic resins (or) Polymers </a:t>
                      </a:r>
                      <a:endParaRPr lang="en-IN" sz="2400" dirty="0">
                        <a:solidFill>
                          <a:schemeClr val="accent6"/>
                        </a:solidFill>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IN" sz="2400" b="1" dirty="0">
                          <a:solidFill>
                            <a:schemeClr val="accent6"/>
                          </a:solidFill>
                          <a:latin typeface="Times New Roman"/>
                          <a:ea typeface="Calibri"/>
                        </a:rPr>
                        <a:t>Thermosetting resins </a:t>
                      </a:r>
                      <a:endParaRPr lang="en-IN" sz="2400" dirty="0">
                        <a:solidFill>
                          <a:schemeClr val="accent6"/>
                        </a:solidFill>
                        <a:latin typeface="Times New Roman"/>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384">
                <a:tc>
                  <a:txBody>
                    <a:bodyPr/>
                    <a:lstStyle/>
                    <a:p>
                      <a:pPr>
                        <a:spcAft>
                          <a:spcPts val="0"/>
                        </a:spcAft>
                      </a:pPr>
                      <a:r>
                        <a:rPr lang="en-IN" sz="2000" dirty="0">
                          <a:solidFill>
                            <a:srgbClr val="000000"/>
                          </a:solidFill>
                          <a:latin typeface="Times New Roman"/>
                          <a:ea typeface="Calibri"/>
                        </a:rPr>
                        <a:t>(1) These are produced by additional polymerization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dirty="0">
                          <a:solidFill>
                            <a:srgbClr val="000000"/>
                          </a:solidFill>
                          <a:latin typeface="Times New Roman"/>
                          <a:ea typeface="Calibri"/>
                        </a:rPr>
                        <a:t>(1) These are produced by condensation polymerization.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3076">
                <a:tc>
                  <a:txBody>
                    <a:bodyPr/>
                    <a:lstStyle/>
                    <a:p>
                      <a:pPr>
                        <a:spcAft>
                          <a:spcPts val="0"/>
                        </a:spcAft>
                      </a:pPr>
                      <a:r>
                        <a:rPr lang="en-IN" sz="2000" dirty="0">
                          <a:solidFill>
                            <a:srgbClr val="000000"/>
                          </a:solidFill>
                          <a:latin typeface="Times New Roman"/>
                          <a:ea typeface="Calibri"/>
                        </a:rPr>
                        <a:t>(2) The resins are made of long chains attached by weak Vander Waal’s force of attraction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a:solidFill>
                            <a:srgbClr val="000000"/>
                          </a:solidFill>
                          <a:latin typeface="Times New Roman"/>
                          <a:ea typeface="Calibri"/>
                        </a:rPr>
                        <a:t>(2) The resins have three dimensional network structure connected bonds.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384">
                <a:tc>
                  <a:txBody>
                    <a:bodyPr/>
                    <a:lstStyle/>
                    <a:p>
                      <a:pPr>
                        <a:spcAft>
                          <a:spcPts val="0"/>
                        </a:spcAft>
                      </a:pPr>
                      <a:r>
                        <a:rPr lang="en-IN" sz="2000" dirty="0">
                          <a:solidFill>
                            <a:srgbClr val="000000"/>
                          </a:solidFill>
                          <a:latin typeface="Times New Roman"/>
                          <a:ea typeface="Calibri"/>
                        </a:rPr>
                        <a:t>(3) On heating they soften and on cooling become stiff chemical nature won’t change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a:solidFill>
                            <a:srgbClr val="000000"/>
                          </a:solidFill>
                          <a:latin typeface="Times New Roman"/>
                          <a:ea typeface="Calibri"/>
                        </a:rPr>
                        <a:t>(3) On heating they become stiff &amp; hard. No change on cooling. Chemical nature changes.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384">
                <a:tc>
                  <a:txBody>
                    <a:bodyPr/>
                    <a:lstStyle/>
                    <a:p>
                      <a:pPr>
                        <a:spcAft>
                          <a:spcPts val="0"/>
                        </a:spcAft>
                      </a:pPr>
                      <a:r>
                        <a:rPr lang="en-IN" sz="2000" dirty="0">
                          <a:solidFill>
                            <a:srgbClr val="000000"/>
                          </a:solidFill>
                          <a:latin typeface="Times New Roman"/>
                          <a:ea typeface="Calibri"/>
                        </a:rPr>
                        <a:t>(4) They can be remoulded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a:solidFill>
                            <a:srgbClr val="000000"/>
                          </a:solidFill>
                          <a:latin typeface="Times New Roman"/>
                          <a:ea typeface="Calibri"/>
                        </a:rPr>
                        <a:t>(4) They cannot be remoulded because once set means they are permanently set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692">
                <a:tc>
                  <a:txBody>
                    <a:bodyPr/>
                    <a:lstStyle/>
                    <a:p>
                      <a:pPr>
                        <a:spcAft>
                          <a:spcPts val="0"/>
                        </a:spcAft>
                      </a:pPr>
                      <a:r>
                        <a:rPr lang="en-IN" sz="2000" dirty="0">
                          <a:solidFill>
                            <a:srgbClr val="000000"/>
                          </a:solidFill>
                          <a:latin typeface="Times New Roman"/>
                          <a:ea typeface="Calibri"/>
                        </a:rPr>
                        <a:t>(5) Scrap (waste product) can be used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a:solidFill>
                            <a:srgbClr val="000000"/>
                          </a:solidFill>
                          <a:latin typeface="Times New Roman"/>
                          <a:ea typeface="Calibri"/>
                        </a:rPr>
                        <a:t>(5) Scrap cannot be used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384">
                <a:tc>
                  <a:txBody>
                    <a:bodyPr/>
                    <a:lstStyle/>
                    <a:p>
                      <a:pPr>
                        <a:spcAft>
                          <a:spcPts val="0"/>
                        </a:spcAft>
                      </a:pPr>
                      <a:r>
                        <a:rPr lang="en-IN" sz="2000" dirty="0">
                          <a:solidFill>
                            <a:srgbClr val="000000"/>
                          </a:solidFill>
                          <a:latin typeface="Times New Roman"/>
                          <a:ea typeface="Calibri"/>
                        </a:rPr>
                        <a:t>(6) The resins are soft, weak and less brittle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a:solidFill>
                            <a:srgbClr val="000000"/>
                          </a:solidFill>
                          <a:latin typeface="Times New Roman"/>
                          <a:ea typeface="Calibri"/>
                        </a:rPr>
                        <a:t>(6) The resins are usually hard, strong tough &amp; more brittle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5491">
                <a:tc>
                  <a:txBody>
                    <a:bodyPr/>
                    <a:lstStyle/>
                    <a:p>
                      <a:pPr>
                        <a:spcAft>
                          <a:spcPts val="0"/>
                        </a:spcAft>
                      </a:pPr>
                      <a:r>
                        <a:rPr lang="en-IN" sz="2000" dirty="0">
                          <a:solidFill>
                            <a:srgbClr val="000000"/>
                          </a:solidFill>
                          <a:latin typeface="Times New Roman"/>
                          <a:ea typeface="Calibri"/>
                        </a:rPr>
                        <a:t>(7) These are easily soluble in some organic substances </a:t>
                      </a:r>
                    </a:p>
                    <a:p>
                      <a:pPr marL="914400">
                        <a:spcBef>
                          <a:spcPts val="605"/>
                        </a:spcBef>
                        <a:spcAft>
                          <a:spcPts val="0"/>
                        </a:spcAft>
                      </a:pPr>
                      <a:r>
                        <a:rPr lang="en-US" sz="2000" i="1" dirty="0">
                          <a:solidFill>
                            <a:schemeClr val="accent6"/>
                          </a:solidFill>
                          <a:latin typeface="Verdana"/>
                          <a:ea typeface="Verdana"/>
                          <a:cs typeface="Verdana"/>
                        </a:rPr>
                        <a:t>E.g.:- PVC, polyethylene etc</a:t>
                      </a:r>
                      <a:r>
                        <a:rPr lang="en-US" sz="2000" i="1" dirty="0" smtClean="0">
                          <a:solidFill>
                            <a:schemeClr val="accent6"/>
                          </a:solidFill>
                          <a:latin typeface="Verdana"/>
                          <a:ea typeface="Verdana"/>
                          <a:cs typeface="Verdana"/>
                        </a:rPr>
                        <a:t>.</a:t>
                      </a:r>
                      <a:endParaRPr lang="en-IN" sz="2000" i="1" dirty="0">
                        <a:solidFill>
                          <a:schemeClr val="accent6"/>
                        </a:solidFill>
                        <a:latin typeface="Verdana"/>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dirty="0">
                          <a:solidFill>
                            <a:srgbClr val="000000"/>
                          </a:solidFill>
                          <a:latin typeface="Times New Roman"/>
                          <a:ea typeface="Calibri"/>
                        </a:rPr>
                        <a:t>(7) Resins are not soluble in organic solvents </a:t>
                      </a:r>
                    </a:p>
                    <a:p>
                      <a:pPr marL="914400">
                        <a:spcBef>
                          <a:spcPts val="605"/>
                        </a:spcBef>
                        <a:spcAft>
                          <a:spcPts val="0"/>
                        </a:spcAft>
                      </a:pPr>
                      <a:r>
                        <a:rPr lang="en-US" sz="2000" i="1" dirty="0">
                          <a:solidFill>
                            <a:schemeClr val="accent6"/>
                          </a:solidFill>
                          <a:latin typeface="Verdana"/>
                          <a:ea typeface="Verdana"/>
                          <a:cs typeface="Verdana"/>
                        </a:rPr>
                        <a:t>E.g.:- Nylon, Bakelite etc. </a:t>
                      </a:r>
                      <a:endParaRPr lang="en-IN" sz="2000" i="1" dirty="0">
                        <a:solidFill>
                          <a:schemeClr val="accent6"/>
                        </a:solidFill>
                        <a:latin typeface="Verdana"/>
                        <a:ea typeface="Verdana"/>
                        <a:cs typeface="Verdan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5384">
                <a:tc>
                  <a:txBody>
                    <a:bodyPr/>
                    <a:lstStyle/>
                    <a:p>
                      <a:pPr>
                        <a:spcAft>
                          <a:spcPts val="0"/>
                        </a:spcAft>
                      </a:pPr>
                      <a:r>
                        <a:rPr lang="en-IN" sz="2000" dirty="0">
                          <a:solidFill>
                            <a:srgbClr val="000000"/>
                          </a:solidFill>
                          <a:latin typeface="Times New Roman"/>
                          <a:ea typeface="Calibri"/>
                        </a:rPr>
                        <a:t>(8) Contain long chain polymer with no cross linkage.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2000" dirty="0">
                          <a:solidFill>
                            <a:srgbClr val="000000"/>
                          </a:solidFill>
                          <a:latin typeface="Times New Roman"/>
                          <a:ea typeface="Calibri"/>
                        </a:rPr>
                        <a:t>(8) They have 3D network structure.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5. </a:t>
            </a:r>
            <a:r>
              <a:rPr lang="en-US" b="1" u="sng"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Classification Based </a:t>
            </a:r>
            <a:r>
              <a:rPr lang="en-US" b="1" u="sng" dirty="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on </a:t>
            </a:r>
            <a:r>
              <a:rPr lang="en-US" b="1" u="sng" dirty="0" smtClean="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rPr>
              <a:t>Structure</a:t>
            </a:r>
            <a:endParaRPr lang="en-US" b="1" u="sng" dirty="0">
              <a:solidFill>
                <a:schemeClr val="accent6"/>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
        <p:nvSpPr>
          <p:cNvPr id="4" name="Content Placeholder 3"/>
          <p:cNvSpPr>
            <a:spLocks noGrp="1"/>
          </p:cNvSpPr>
          <p:nvPr>
            <p:ph sz="half" idx="1"/>
          </p:nvPr>
        </p:nvSpPr>
        <p:spPr>
          <a:xfrm>
            <a:off x="609600" y="1174750"/>
            <a:ext cx="10820400" cy="4325505"/>
          </a:xfrm>
        </p:spPr>
        <p:txBody>
          <a:bodyPr/>
          <a:lstStyle/>
          <a:p>
            <a:pPr marL="514350" indent="-514350">
              <a:buAutoNum type="alphaLcParenR"/>
            </a:pPr>
            <a:r>
              <a:rPr lang="en-US" b="1" dirty="0" smtClean="0">
                <a:solidFill>
                  <a:schemeClr val="accent6"/>
                </a:solidFill>
                <a:latin typeface="Times New Roman" pitchFamily="18" charset="0"/>
                <a:cs typeface="Times New Roman" pitchFamily="18" charset="0"/>
              </a:rPr>
              <a:t>Linear Polymers</a:t>
            </a:r>
          </a:p>
          <a:p>
            <a:pPr marL="514350" indent="-514350">
              <a:buNone/>
            </a:pPr>
            <a:endParaRPr lang="en-US" b="1" dirty="0">
              <a:solidFill>
                <a:schemeClr val="accent1"/>
              </a:solidFill>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These polymers consist of long and straight chains. The examples are high density polythene, polyvinyl chloride, etc. These are represented as</a:t>
            </a:r>
            <a:r>
              <a:rPr lang="en-US" dirty="0" smtClean="0">
                <a:latin typeface="Times New Roman" pitchFamily="18" charset="0"/>
                <a:cs typeface="Times New Roman" pitchFamily="18" charset="0"/>
              </a:rPr>
              <a:t>:</a:t>
            </a:r>
          </a:p>
          <a:p>
            <a:pPr marL="0" indent="0">
              <a:buNone/>
            </a:pPr>
            <a:endParaRPr lang="en-US" dirty="0"/>
          </a:p>
        </p:txBody>
      </p:sp>
      <p:pic>
        <p:nvPicPr>
          <p:cNvPr id="5" name="Content Placeholder 4"/>
          <p:cNvPicPr>
            <a:picLocks noGrp="1" noChangeAspect="1"/>
          </p:cNvPicPr>
          <p:nvPr>
            <p:ph sz="half" idx="2"/>
          </p:nvPr>
        </p:nvPicPr>
        <p:blipFill>
          <a:blip r:embed="rId2"/>
          <a:stretch>
            <a:fillRect/>
          </a:stretch>
        </p:blipFill>
        <p:spPr>
          <a:xfrm>
            <a:off x="3434830" y="4267777"/>
            <a:ext cx="5603240" cy="1061085"/>
          </a:xfrm>
          <a:prstGeom prst="rect">
            <a:avLst/>
          </a:prstGeom>
        </p:spPr>
      </p:pic>
    </p:spTree>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8036" y="856095"/>
            <a:ext cx="11260455" cy="2408555"/>
          </a:xfrm>
        </p:spPr>
        <p:txBody>
          <a:bodyPr/>
          <a:lstStyle/>
          <a:p>
            <a:pPr marL="0" indent="0">
              <a:buNone/>
            </a:pPr>
            <a:r>
              <a:rPr lang="en-US" b="1" dirty="0" smtClean="0">
                <a:solidFill>
                  <a:schemeClr val="accent6"/>
                </a:solidFill>
                <a:latin typeface="Times New Roman" pitchFamily="18" charset="0"/>
                <a:cs typeface="Times New Roman" pitchFamily="18" charset="0"/>
              </a:rPr>
              <a:t> b) Branched </a:t>
            </a:r>
            <a:r>
              <a:rPr lang="en-US" b="1" dirty="0">
                <a:solidFill>
                  <a:schemeClr val="accent6"/>
                </a:solidFill>
                <a:latin typeface="Times New Roman" pitchFamily="18" charset="0"/>
                <a:cs typeface="Times New Roman" pitchFamily="18" charset="0"/>
              </a:rPr>
              <a:t>chain polymers</a:t>
            </a:r>
          </a:p>
          <a:p>
            <a:pPr marL="0" indent="0">
              <a:buNone/>
            </a:pPr>
            <a:r>
              <a:rPr lang="en-US" dirty="0">
                <a:latin typeface="Times New Roman" pitchFamily="18" charset="0"/>
                <a:cs typeface="Times New Roman" pitchFamily="18" charset="0"/>
              </a:rPr>
              <a:t>These polymers contain linear chains having some branches, e.g., low density </a:t>
            </a:r>
            <a:r>
              <a:rPr lang="en-US" dirty="0" smtClean="0">
                <a:latin typeface="Times New Roman" pitchFamily="18" charset="0"/>
                <a:cs typeface="Times New Roman" pitchFamily="18" charset="0"/>
              </a:rPr>
              <a:t>polythene (</a:t>
            </a:r>
            <a:r>
              <a:rPr lang="en-IN" dirty="0" smtClean="0">
                <a:latin typeface="Times New Roman" pitchFamily="18" charset="0"/>
                <a:cs typeface="Times New Roman" pitchFamily="18" charset="0"/>
              </a:rPr>
              <a:t>LDPE)</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sz="half" idx="2"/>
          </p:nvPr>
        </p:nvPicPr>
        <p:blipFill>
          <a:blip r:embed="rId2"/>
          <a:stretch>
            <a:fillRect/>
          </a:stretch>
        </p:blipFill>
        <p:spPr>
          <a:xfrm>
            <a:off x="2334260" y="3285606"/>
            <a:ext cx="7372985" cy="1599565"/>
          </a:xfrm>
          <a:prstGeom prst="rect">
            <a:avLst/>
          </a:prstGeom>
        </p:spPr>
      </p:pic>
    </p:spTree>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53670" y="311150"/>
            <a:ext cx="11669395" cy="3664585"/>
          </a:xfrm>
        </p:spPr>
        <p:txBody>
          <a:bodyPr/>
          <a:lstStyle/>
          <a:p>
            <a:pPr marL="0" indent="0">
              <a:buNone/>
            </a:pPr>
            <a:r>
              <a:rPr lang="en-US" b="1" dirty="0" smtClean="0">
                <a:solidFill>
                  <a:schemeClr val="accent6"/>
                </a:solidFill>
                <a:latin typeface="Times New Roman" pitchFamily="18" charset="0"/>
                <a:cs typeface="Times New Roman" pitchFamily="18" charset="0"/>
              </a:rPr>
              <a:t>c) </a:t>
            </a:r>
            <a:r>
              <a:rPr lang="en-US" b="1" dirty="0">
                <a:solidFill>
                  <a:schemeClr val="accent6"/>
                </a:solidFill>
                <a:effectLst>
                  <a:outerShdw blurRad="38100" dist="19050" dir="2700000" algn="tl" rotWithShape="0">
                    <a:schemeClr val="dk1">
                      <a:alpha val="40000"/>
                    </a:schemeClr>
                  </a:outerShdw>
                </a:effectLst>
                <a:latin typeface="Times New Roman" pitchFamily="18" charset="0"/>
                <a:cs typeface="Times New Roman" pitchFamily="18" charset="0"/>
              </a:rPr>
              <a:t>Cross linked or Network polymers</a:t>
            </a:r>
            <a:r>
              <a:rPr lang="en-US" dirty="0" smtClean="0">
                <a:solidFill>
                  <a:schemeClr val="accent6"/>
                </a:solidFill>
                <a:latin typeface="Times New Roman" pitchFamily="18" charset="0"/>
                <a:cs typeface="Times New Roman" pitchFamily="18" charset="0"/>
              </a:rPr>
              <a:t>.</a:t>
            </a:r>
          </a:p>
          <a:p>
            <a:pPr marL="0" indent="0">
              <a:buNone/>
            </a:pPr>
            <a:endParaRPr lang="en-US" dirty="0">
              <a:solidFill>
                <a:schemeClr val="accent1"/>
              </a:solidFill>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These are usually formed from bi-functional and tri-functional monomers and contain strong covalent bonds between various linear polymer chains, e.g. </a:t>
            </a:r>
            <a:r>
              <a:rPr lang="en-US" i="1" dirty="0">
                <a:solidFill>
                  <a:schemeClr val="accent6"/>
                </a:solidFill>
                <a:latin typeface="Times New Roman" pitchFamily="18" charset="0"/>
                <a:cs typeface="Times New Roman" pitchFamily="18" charset="0"/>
              </a:rPr>
              <a:t>bakelite, melamine, etc. </a:t>
            </a:r>
          </a:p>
        </p:txBody>
      </p:sp>
      <p:pic>
        <p:nvPicPr>
          <p:cNvPr id="6" name="Content Placeholder 5"/>
          <p:cNvPicPr>
            <a:picLocks noGrp="1" noChangeAspect="1"/>
          </p:cNvPicPr>
          <p:nvPr>
            <p:ph sz="half" idx="2"/>
          </p:nvPr>
        </p:nvPicPr>
        <p:blipFill>
          <a:blip r:embed="rId2"/>
          <a:stretch>
            <a:fillRect/>
          </a:stretch>
        </p:blipFill>
        <p:spPr>
          <a:xfrm>
            <a:off x="1166668" y="3938848"/>
            <a:ext cx="9062085" cy="20015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8750"/>
            <a:ext cx="10972800" cy="582613"/>
          </a:xfrm>
        </p:spPr>
        <p:txBody>
          <a:bodyPr/>
          <a:lstStyle/>
          <a:p>
            <a:r>
              <a:rPr lang="en-US" sz="3200" b="1" u="sng" dirty="0" smtClean="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Polymerisation</a:t>
            </a:r>
            <a:endParaRPr lang="en-US" sz="3200" b="1" u="sng"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389890" y="842241"/>
            <a:ext cx="11192510" cy="4953000"/>
          </a:xfrm>
        </p:spPr>
        <p:txBody>
          <a:bodyPr/>
          <a:lstStyle/>
          <a:p>
            <a:pPr>
              <a:buNone/>
            </a:pPr>
            <a:r>
              <a:rPr lang="en-US" dirty="0" smtClean="0">
                <a:solidFill>
                  <a:schemeClr val="accent4"/>
                </a:solidFill>
                <a:latin typeface="Times New Roman" pitchFamily="18" charset="0"/>
                <a:cs typeface="Times New Roman" pitchFamily="18" charset="0"/>
              </a:rPr>
              <a:t>  </a:t>
            </a:r>
            <a:r>
              <a:rPr lang="en-US" sz="2800" dirty="0">
                <a:latin typeface="Times New Roman" pitchFamily="18" charset="0"/>
                <a:cs typeface="Times New Roman" pitchFamily="18" charset="0"/>
              </a:rPr>
              <a:t>The process of formation of polymers from respective monomers is called</a:t>
            </a:r>
            <a:r>
              <a:rPr lang="en-US" sz="2800" b="1" dirty="0">
                <a:latin typeface="Times New Roman" pitchFamily="18" charset="0"/>
                <a:cs typeface="Times New Roman" pitchFamily="18" charset="0"/>
              </a:rPr>
              <a:t> </a:t>
            </a:r>
            <a:r>
              <a:rPr lang="en-US" sz="2800" i="1" dirty="0" smtClean="0">
                <a:solidFill>
                  <a:schemeClr val="accent1">
                    <a:lumMod val="75000"/>
                  </a:schemeClr>
                </a:solidFill>
                <a:latin typeface="Times New Roman" pitchFamily="18" charset="0"/>
                <a:cs typeface="Times New Roman" pitchFamily="18" charset="0"/>
              </a:rPr>
              <a:t>polymerization</a:t>
            </a:r>
            <a:r>
              <a:rPr lang="en-US" sz="2800" i="1" dirty="0">
                <a:solidFill>
                  <a:schemeClr val="accent1">
                    <a:lumMod val="75000"/>
                  </a:schemeClr>
                </a:solidFill>
                <a:latin typeface="Times New Roman" pitchFamily="18" charset="0"/>
                <a:cs typeface="Times New Roman" pitchFamily="18" charset="0"/>
              </a:rPr>
              <a:t>. </a:t>
            </a:r>
          </a:p>
          <a:p>
            <a:pPr>
              <a:buNone/>
            </a:pPr>
            <a:endParaRPr lang="en-US" sz="2800" b="1" dirty="0">
              <a:solidFill>
                <a:srgbClr val="FF0000"/>
              </a:solidFill>
            </a:endParaRPr>
          </a:p>
          <a:p>
            <a:pPr>
              <a:buNone/>
            </a:pPr>
            <a:endParaRPr lang="en-US" dirty="0" smtClean="0">
              <a:solidFill>
                <a:schemeClr val="accent4"/>
              </a:solidFill>
            </a:endParaRPr>
          </a:p>
          <a:p>
            <a:pPr>
              <a:buNone/>
            </a:pPr>
            <a:endParaRPr lang="en-US" dirty="0" smtClean="0">
              <a:solidFill>
                <a:schemeClr val="accent4"/>
              </a:solidFill>
            </a:endParaRPr>
          </a:p>
          <a:p>
            <a:pPr>
              <a:buNone/>
            </a:pPr>
            <a:endParaRPr lang="en-US" dirty="0">
              <a:solidFill>
                <a:schemeClr val="accent4"/>
              </a:solidFill>
            </a:endParaRPr>
          </a:p>
        </p:txBody>
      </p:sp>
      <p:pic>
        <p:nvPicPr>
          <p:cNvPr id="5" name="Picture 2" descr="List of some common man-made Polymers and their Uses"/>
          <p:cNvPicPr>
            <a:picLocks noChangeAspect="1" noChangeArrowheads="1"/>
          </p:cNvPicPr>
          <p:nvPr/>
        </p:nvPicPr>
        <p:blipFill>
          <a:blip r:embed="rId2"/>
          <a:srcRect l="2738" t="12904" r="3744" b="6547"/>
          <a:stretch>
            <a:fillRect/>
          </a:stretch>
        </p:blipFill>
        <p:spPr bwMode="auto">
          <a:xfrm>
            <a:off x="4281056" y="2452255"/>
            <a:ext cx="4239489" cy="3032625"/>
          </a:xfrm>
          <a:prstGeom prst="rect">
            <a:avLst/>
          </a:prstGeom>
          <a:noFill/>
        </p:spPr>
      </p:pic>
    </p:spTree>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443346" y="207818"/>
            <a:ext cx="11443854" cy="61247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2800" b="1" dirty="0" smtClean="0">
                <a:solidFill>
                  <a:schemeClr val="accent6"/>
                </a:solidFill>
                <a:latin typeface="Times New Roman" pitchFamily="18" charset="0"/>
                <a:ea typeface="Calibri" pitchFamily="34" charset="0"/>
                <a:cs typeface="Times New Roman" pitchFamily="18" charset="0"/>
              </a:rPr>
              <a:t>6</a:t>
            </a: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On the basis of tacticity:</a:t>
            </a:r>
          </a:p>
          <a:p>
            <a:pPr algn="just"/>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Tacticity</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is defined as orientation or arrangement of side chains/groups on both the sides of  main polymeric chain. On the basis of tacticity there are three types of polymers: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 Isotactic: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Functional groups on the same side of the main polymeric chain. Ex: Natural rubber (poly-</a:t>
            </a:r>
            <a:r>
              <a:rPr kumimoji="0" lang="en-US" sz="28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cis</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-isoprene).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lvl="0" algn="just" eaLnBrk="0" hangingPunct="0"/>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 Syndiotactic:</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Functional groups arranged in the alternate fashion of the main carbon polymeric backbone. </a:t>
            </a:r>
            <a:r>
              <a:rPr lang="en-US" sz="2800" dirty="0" smtClean="0">
                <a:latin typeface="Times New Roman" pitchFamily="18" charset="0"/>
                <a:ea typeface="Calibri" pitchFamily="34" charset="0"/>
                <a:cs typeface="Times New Roman" pitchFamily="18" charset="0"/>
              </a:rPr>
              <a:t>Ex: Gutta Purcha</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(poly-trans-isoprene).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 A-tactic:</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Functional groups arranged in a random manner around the main carbon skeleton. Ex: Poly vinyl chloride.</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tacticity"/>
          <p:cNvPicPr/>
          <p:nvPr/>
        </p:nvPicPr>
        <p:blipFill rotWithShape="1">
          <a:blip r:embed="rId2">
            <a:extLst>
              <a:ext uri="{28A0092B-C50C-407E-A947-70E740481C1C}">
                <a14:useLocalDpi xmlns="" xmlns:a14="http://schemas.microsoft.com/office/drawing/2010/main" val="0"/>
              </a:ext>
            </a:extLst>
          </a:blip>
          <a:srcRect l="13123" t="28621" r="3821" b="6552"/>
          <a:stretch/>
        </p:blipFill>
        <p:spPr bwMode="auto">
          <a:xfrm>
            <a:off x="581891" y="374074"/>
            <a:ext cx="10792691" cy="5624944"/>
          </a:xfrm>
          <a:prstGeom prst="rect">
            <a:avLst/>
          </a:prstGeom>
          <a:noFill/>
          <a:ln>
            <a:noFill/>
          </a:ln>
          <a:extLst>
            <a:ext uri="{53640926-AAD7-44D8-BBD7-CCE9431645EC}">
              <a14:shadowObscured xmlns="" xmlns:a14="http://schemas.microsoft.com/office/drawing/2010/main"/>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ChangeArrowheads="1"/>
          </p:cNvSpPr>
          <p:nvPr/>
        </p:nvSpPr>
        <p:spPr bwMode="auto">
          <a:xfrm>
            <a:off x="290945" y="180109"/>
            <a:ext cx="11652107"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3200" b="1" dirty="0" smtClean="0">
                <a:solidFill>
                  <a:schemeClr val="accent6"/>
                </a:solidFill>
                <a:latin typeface="Times New Roman" pitchFamily="18" charset="0"/>
                <a:ea typeface="Verdana" pitchFamily="34" charset="0"/>
                <a:cs typeface="Times New Roman" pitchFamily="18" charset="0"/>
              </a:rPr>
              <a:t>7</a:t>
            </a:r>
            <a:r>
              <a:rPr kumimoji="0" lang="en-US" altLang="zh-CN" sz="3200" b="1" i="0" u="none"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 </a:t>
            </a:r>
            <a:r>
              <a:rPr kumimoji="0" lang="en-US" altLang="zh-CN" sz="3200" b="1" i="0" u="sng"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By application and physical properties</a:t>
            </a:r>
            <a:r>
              <a:rPr kumimoji="0" lang="en-US" altLang="zh-CN" sz="3200" b="0" i="0" u="none" strike="noStrike" cap="none" normalizeH="0" baseline="0" dirty="0" smtClean="0">
                <a:ln>
                  <a:noFill/>
                </a:ln>
                <a:solidFill>
                  <a:schemeClr val="accent6"/>
                </a:solidFill>
                <a:effectLst/>
                <a:latin typeface="Times New Roman" pitchFamily="18" charset="0"/>
                <a:ea typeface="Verdana" pitchFamily="34" charset="0"/>
                <a:cs typeface="Times New Roman" pitchFamily="18" charset="0"/>
              </a:rPr>
              <a:t>: </a:t>
            </a: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are classified as: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3200" b="0" i="0" u="none" strike="noStrike" cap="none" normalizeH="0" baseline="0" dirty="0" smtClean="0">
              <a:ln>
                <a:noFill/>
              </a:ln>
              <a:solidFill>
                <a:schemeClr val="tx1"/>
              </a:solidFill>
              <a:effectLst/>
              <a:latin typeface="Times New Roman" pitchFamily="18" charset="0"/>
              <a:cs typeface="Times New Roman" pitchFamily="18" charset="0"/>
            </a:endParaRPr>
          </a:p>
          <a:p>
            <a:pPr lvl="0" eaLnBrk="0" hangingPunct="0"/>
            <a:r>
              <a:rPr kumimoji="0" lang="en-US" altLang="zh-CN"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 Plastics: </a:t>
            </a:r>
            <a:r>
              <a:rPr kumimoji="0" lang="en-US" altLang="zh-CN"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All thermoplastic polymers are called plastics. They do not have cross linking. Ex-</a:t>
            </a:r>
            <a:r>
              <a:rPr lang="en-US" sz="2800" dirty="0" smtClean="0"/>
              <a:t> </a:t>
            </a:r>
            <a:r>
              <a:rPr lang="en-US" altLang="zh-CN" sz="2800" dirty="0" smtClean="0">
                <a:solidFill>
                  <a:srgbClr val="C00000"/>
                </a:solidFill>
                <a:latin typeface="Times New Roman" pitchFamily="18" charset="0"/>
                <a:ea typeface="Calibri" pitchFamily="34" charset="0"/>
                <a:cs typeface="Times New Roman" pitchFamily="18" charset="0"/>
              </a:rPr>
              <a:t>polypropylene</a:t>
            </a:r>
            <a:r>
              <a:rPr lang="en-US" altLang="zh-CN" sz="2800" dirty="0" smtClean="0">
                <a:latin typeface="Times New Roman" pitchFamily="18" charset="0"/>
                <a:ea typeface="Calibri" pitchFamily="34" charset="0"/>
                <a:cs typeface="Times New Roman" pitchFamily="18" charset="0"/>
              </a:rPr>
              <a:t> (used for fibers and bottles), </a:t>
            </a:r>
            <a:r>
              <a:rPr lang="en-US" altLang="zh-CN" sz="2800" dirty="0" smtClean="0">
                <a:solidFill>
                  <a:srgbClr val="C00000"/>
                </a:solidFill>
                <a:latin typeface="Times New Roman" pitchFamily="18" charset="0"/>
                <a:ea typeface="Calibri" pitchFamily="34" charset="0"/>
                <a:cs typeface="Times New Roman" pitchFamily="18" charset="0"/>
              </a:rPr>
              <a:t>polystyrene</a:t>
            </a:r>
            <a:r>
              <a:rPr lang="en-US" altLang="zh-CN" sz="2800" dirty="0" smtClean="0">
                <a:latin typeface="Times New Roman" pitchFamily="18" charset="0"/>
                <a:ea typeface="Calibri" pitchFamily="34" charset="0"/>
                <a:cs typeface="Times New Roman" pitchFamily="18" charset="0"/>
              </a:rPr>
              <a:t> (used to make Styrofoam cups)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 Elastomers:</a:t>
            </a:r>
            <a:r>
              <a:rPr kumimoji="0" lang="en-US" altLang="zh-CN"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altLang="zh-CN" sz="28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These are rubber – like solids with elastic properties. In these the polymer chains are held together by the weakest intermolecular forces. Ex: Buna-S, Buna-N, neoprene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 Fibers:</a:t>
            </a:r>
            <a:r>
              <a:rPr kumimoji="0" lang="en-US" altLang="zh-CN" sz="2800" b="1" i="0" u="none" strike="noStrike" cap="none" normalizeH="0" baseline="0" dirty="0" smtClean="0">
                <a:ln>
                  <a:noFill/>
                </a:ln>
                <a:solidFill>
                  <a:schemeClr val="accent1"/>
                </a:solidFill>
                <a:effectLst/>
                <a:latin typeface="Times New Roman" pitchFamily="18" charset="0"/>
                <a:ea typeface="Calibri" pitchFamily="34" charset="0"/>
                <a:cs typeface="Times New Roman" pitchFamily="18" charset="0"/>
              </a:rPr>
              <a:t> </a:t>
            </a:r>
            <a:r>
              <a:rPr kumimoji="0" lang="en-US" altLang="zh-CN"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Fibers are long filament like material whose length is at least 100 times its diameter. They have</a:t>
            </a:r>
            <a:r>
              <a:rPr kumimoji="0" lang="en-US" altLang="zh-CN" sz="2800" b="0" i="0" u="none" strike="noStrike" cap="none" normalizeH="0" baseline="0" dirty="0" smtClean="0">
                <a:ln>
                  <a:noFill/>
                </a:ln>
                <a:solidFill>
                  <a:srgbClr val="231F20"/>
                </a:solidFill>
                <a:effectLst/>
                <a:latin typeface="Times New Roman" pitchFamily="18" charset="0"/>
                <a:ea typeface="Calibri" pitchFamily="34" charset="0"/>
                <a:cs typeface="Times New Roman" pitchFamily="18" charset="0"/>
              </a:rPr>
              <a:t> high tensile strength. They have strong intermolecular forces like hydrogen bonding. Ex: polyamides (nylon 6, 6), polyesters (Terylene), etc.</a:t>
            </a:r>
            <a:endParaRPr kumimoji="0" lang="en-US" altLang="zh-CN"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019" y="1526417"/>
            <a:ext cx="10820400" cy="1569660"/>
          </a:xfrm>
          <a:prstGeom prst="rect">
            <a:avLst/>
          </a:prstGeom>
        </p:spPr>
        <p:txBody>
          <a:bodyPr wrap="square">
            <a:spAutoFit/>
          </a:bodyPr>
          <a:lstStyle/>
          <a:p>
            <a:pPr algn="ctr"/>
            <a:r>
              <a:rPr lang="en-US" sz="4800" b="1" dirty="0" smtClean="0">
                <a:solidFill>
                  <a:schemeClr val="accent6"/>
                </a:solidFill>
                <a:latin typeface="Times New Roman" pitchFamily="18" charset="0"/>
                <a:cs typeface="Times New Roman" pitchFamily="18" charset="0"/>
              </a:rPr>
              <a:t>Preparation, Properties and Uses of Some Industrially Important Polymers</a:t>
            </a:r>
            <a:endParaRPr lang="en-US" sz="4800" b="1" dirty="0">
              <a:solidFill>
                <a:schemeClr val="accent6"/>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349" y="2808620"/>
            <a:ext cx="10972800" cy="3176544"/>
          </a:xfrm>
        </p:spPr>
        <p:txBody>
          <a:bodyPr/>
          <a:lstStyle/>
          <a:p>
            <a:r>
              <a:rPr lang="en-US" b="1" u="sng" dirty="0" smtClean="0">
                <a:solidFill>
                  <a:schemeClr val="accent6"/>
                </a:solidFill>
                <a:latin typeface="Times New Roman" pitchFamily="18" charset="0"/>
                <a:ea typeface="Calibri" pitchFamily="34" charset="0"/>
                <a:cs typeface="Times New Roman" pitchFamily="18" charset="0"/>
              </a:rPr>
              <a:t>Bakelite: </a:t>
            </a:r>
            <a:r>
              <a:rPr lang="en-US" dirty="0" smtClean="0">
                <a:latin typeface="Times New Roman" pitchFamily="18" charset="0"/>
                <a:cs typeface="Times New Roman" pitchFamily="18" charset="0"/>
              </a:rPr>
              <a:t>It is prepared by condensing phenol with formaldehyde in presence of acidic/alkaline catalyst. The initial reaction results in the formation of O- and P- hydroxyl methyl/phenol which reacts to form linear polymer. During modeling hexamethylene </a:t>
            </a:r>
            <a:r>
              <a:rPr lang="en-US" dirty="0" err="1" smtClean="0">
                <a:latin typeface="Times New Roman" pitchFamily="18" charset="0"/>
                <a:cs typeface="Times New Roman" pitchFamily="18" charset="0"/>
              </a:rPr>
              <a:t>tetramine</a:t>
            </a:r>
            <a:r>
              <a:rPr lang="en-US" dirty="0" smtClean="0">
                <a:latin typeface="Times New Roman" pitchFamily="18" charset="0"/>
                <a:cs typeface="Times New Roman" pitchFamily="18" charset="0"/>
              </a:rPr>
              <a:t> is added, which converts to insoluble solid of cross-linked structure Bakelite.</a:t>
            </a:r>
            <a:endParaRPr lang="en-US" dirty="0"/>
          </a:p>
        </p:txBody>
      </p:sp>
      <p:sp>
        <p:nvSpPr>
          <p:cNvPr id="7" name="Title 1"/>
          <p:cNvSpPr>
            <a:spLocks noGrp="1"/>
          </p:cNvSpPr>
          <p:nvPr>
            <p:ph type="title"/>
          </p:nvPr>
        </p:nvSpPr>
        <p:spPr>
          <a:xfrm>
            <a:off x="552450" y="382367"/>
            <a:ext cx="10972800" cy="2144670"/>
          </a:xfrm>
        </p:spPr>
        <p:txBody>
          <a:bodyPr/>
          <a:lstStyle/>
          <a:p>
            <a:pPr lvl="0"/>
            <a:r>
              <a:rPr lang="en-US" sz="3200" b="1" u="sng" dirty="0" smtClean="0">
                <a:solidFill>
                  <a:schemeClr val="accent6"/>
                </a:solidFill>
                <a:latin typeface="Times New Roman" pitchFamily="18" charset="0"/>
                <a:ea typeface="Calibri" pitchFamily="34" charset="0"/>
                <a:cs typeface="Times New Roman" pitchFamily="18" charset="0"/>
              </a:rPr>
              <a:t>Plastic :</a:t>
            </a:r>
            <a:r>
              <a:rPr lang="en-US" sz="3200" dirty="0" smtClean="0"/>
              <a:t>.</a:t>
            </a:r>
            <a:r>
              <a:rPr lang="en-US" sz="3200" dirty="0" smtClean="0">
                <a:latin typeface="Times New Roman" pitchFamily="18" charset="0"/>
                <a:cs typeface="Times New Roman" pitchFamily="18" charset="0"/>
              </a:rPr>
              <a:t> a synthetic material made from a wide range of organic polymers such as polyethylene, PVC, nylon, etc., that can be moulded into shape while soft, and then set into a rigid or slightly elastic form</a:t>
            </a:r>
            <a:r>
              <a:rPr lang="en-US" sz="3200" dirty="0" smtClean="0">
                <a:latin typeface="Times New Roman" pitchFamily="18" charset="0"/>
                <a:ea typeface="Calibri" pitchFamily="34" charset="0"/>
                <a:cs typeface="Times New Roman" pitchFamily="18" charset="0"/>
              </a:rPr>
              <a:t/>
            </a:r>
            <a:br>
              <a:rPr lang="en-US" sz="3200" dirty="0" smtClean="0">
                <a:latin typeface="Times New Roman" pitchFamily="18" charset="0"/>
                <a:ea typeface="Calibri" pitchFamily="34" charset="0"/>
                <a:cs typeface="Times New Roman" pitchFamily="18" charset="0"/>
              </a:rPr>
            </a:br>
            <a:endParaRPr lang="en-US" sz="32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kelite.jpg"/>
          <p:cNvPicPr>
            <a:picLocks noChangeAspect="1"/>
          </p:cNvPicPr>
          <p:nvPr/>
        </p:nvPicPr>
        <p:blipFill>
          <a:blip r:embed="rId2"/>
          <a:stretch>
            <a:fillRect/>
          </a:stretch>
        </p:blipFill>
        <p:spPr>
          <a:xfrm>
            <a:off x="473172" y="249375"/>
            <a:ext cx="11329468" cy="5652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ChangeArrowheads="1"/>
          </p:cNvSpPr>
          <p:nvPr/>
        </p:nvSpPr>
        <p:spPr bwMode="auto">
          <a:xfrm>
            <a:off x="221671" y="166255"/>
            <a:ext cx="11720945"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cs typeface="Times New Roman" pitchFamily="18" charset="0"/>
              </a:rPr>
              <a:t>Properties</a:t>
            </a:r>
            <a:r>
              <a:rPr kumimoji="0" lang="en-US" sz="3200" b="1" i="0" u="none" strike="noStrike" cap="none" normalizeH="0" baseline="0" dirty="0" smtClean="0">
                <a:ln>
                  <a:noFill/>
                </a:ln>
                <a:solidFill>
                  <a:schemeClr val="accent6"/>
                </a:solidFill>
                <a:effectLst/>
                <a:latin typeface="Times New Roman" pitchFamily="18" charset="0"/>
                <a:cs typeface="Times New Roman" pitchFamily="18" charset="0"/>
              </a:rPr>
              <a:t>: </a:t>
            </a:r>
          </a:p>
          <a:p>
            <a:pPr lvl="0">
              <a:buFont typeface="Arial" pitchFamily="34" charset="0"/>
              <a:buChar char="•"/>
            </a:pP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a:t>
            </a:r>
            <a:r>
              <a:rPr lang="en-US" sz="3200" dirty="0" smtClean="0">
                <a:latin typeface="Times New Roman" pitchFamily="18" charset="0"/>
                <a:cs typeface="Times New Roman" pitchFamily="18" charset="0"/>
              </a:rPr>
              <a:t>It can be molded very quickly</a:t>
            </a:r>
          </a:p>
          <a:p>
            <a:pPr lvl="0">
              <a:buFont typeface="Arial" pitchFamily="34" charset="0"/>
              <a:buChar char="•"/>
            </a:pPr>
            <a:r>
              <a:rPr lang="en-US" sz="3200" dirty="0" smtClean="0">
                <a:latin typeface="Times New Roman" pitchFamily="18" charset="0"/>
                <a:cs typeface="Times New Roman" pitchFamily="18" charset="0"/>
              </a:rPr>
              <a:t> resistant to heat, </a:t>
            </a:r>
          </a:p>
          <a:p>
            <a:pPr lvl="0">
              <a:buFont typeface="Arial" pitchFamily="34" charset="0"/>
              <a:buChar char="•"/>
            </a:pPr>
            <a:r>
              <a:rPr lang="en-US" sz="3200" dirty="0" smtClean="0">
                <a:latin typeface="Times New Roman" pitchFamily="18" charset="0"/>
                <a:cs typeface="Times New Roman" pitchFamily="18" charset="0"/>
              </a:rPr>
              <a:t> resistant to electricity</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lang="en-US" sz="3200" dirty="0" smtClean="0">
                <a:latin typeface="Times New Roman" pitchFamily="18" charset="0"/>
                <a:cs typeface="Times New Roman" pitchFamily="18" charset="0"/>
              </a:rPr>
              <a:t> Have lustre (shine).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cs typeface="Times New Roman" pitchFamily="18" charset="0"/>
              </a:rPr>
              <a:t>Applications:</a:t>
            </a:r>
          </a:p>
          <a:p>
            <a:pPr lvl="0" eaLnBrk="0" hangingPunct="0">
              <a:buFontTx/>
              <a:buChar char="•"/>
            </a:pPr>
            <a:r>
              <a:rPr lang="en-US" sz="3200" dirty="0" smtClean="0">
                <a:latin typeface="Times New Roman" pitchFamily="18" charset="0"/>
                <a:cs typeface="Times New Roman" pitchFamily="18" charset="0"/>
              </a:rPr>
              <a:t> It is used for making electric insulator parts like switches, It is used for making electric insulator parts like switches</a:t>
            </a:r>
          </a:p>
          <a:p>
            <a:pPr lvl="0" eaLnBrk="0" hangingPunct="0">
              <a:buFontTx/>
              <a:buChar char="•"/>
            </a:pPr>
            <a:r>
              <a:rPr lang="en-US" sz="3200" dirty="0" smtClean="0">
                <a:latin typeface="Times New Roman" pitchFamily="18" charset="0"/>
                <a:cs typeface="Times New Roman" pitchFamily="18" charset="0"/>
              </a:rPr>
              <a:t>For making moulded articles like telephone parts cabinet of radio and television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757"/>
            <a:ext cx="10972800" cy="548640"/>
          </a:xfrm>
        </p:spPr>
        <p:txBody>
          <a:bodyPr/>
          <a:lstStyle/>
          <a:p>
            <a:r>
              <a:rPr lang="en-US" sz="2800" b="1" u="sng" dirty="0" smtClean="0">
                <a:solidFill>
                  <a:schemeClr val="accent6"/>
                </a:solidFill>
                <a:latin typeface="Times New Roman" pitchFamily="18" charset="0"/>
                <a:ea typeface="Calibri" pitchFamily="34" charset="0"/>
                <a:cs typeface="Times New Roman" pitchFamily="18" charset="0"/>
              </a:rPr>
              <a:t>POLY METHYL METHACRYLATE (PMMA)</a:t>
            </a:r>
            <a:r>
              <a:rPr lang="en-US" sz="2800" dirty="0" smtClean="0"/>
              <a:t/>
            </a:r>
            <a:br>
              <a:rPr lang="en-US" sz="2800" dirty="0" smtClean="0"/>
            </a:br>
            <a:endParaRPr lang="en-US" sz="2800" dirty="0"/>
          </a:p>
        </p:txBody>
      </p:sp>
      <p:sp>
        <p:nvSpPr>
          <p:cNvPr id="3" name="Content Placeholder 2"/>
          <p:cNvSpPr>
            <a:spLocks noGrp="1"/>
          </p:cNvSpPr>
          <p:nvPr>
            <p:ph idx="1"/>
          </p:nvPr>
        </p:nvSpPr>
        <p:spPr>
          <a:xfrm>
            <a:off x="533400" y="1074750"/>
            <a:ext cx="10934700" cy="5556250"/>
          </a:xfrm>
        </p:spPr>
        <p:txBody>
          <a:bodyPr/>
          <a:lstStyle/>
          <a:p>
            <a:pPr>
              <a:buNone/>
            </a:pPr>
            <a:r>
              <a:rPr lang="en-US" sz="2400" dirty="0" smtClean="0">
                <a:latin typeface="Times New Roman" pitchFamily="18" charset="0"/>
                <a:cs typeface="Times New Roman" pitchFamily="18" charset="0"/>
              </a:rPr>
              <a:t>Preparation: Methyl methacrylate on polymerization in presence of a peroxide initiator gives poly methyl methacrylate (PMMA)</a:t>
            </a:r>
          </a:p>
          <a:p>
            <a:pPr>
              <a:buNone/>
            </a:pPr>
            <a:endParaRPr lang="en-US" sz="2400" dirty="0" smtClean="0">
              <a:latin typeface="Times New Roman" pitchFamily="18" charset="0"/>
              <a:cs typeface="Times New Roman" pitchFamily="18" charset="0"/>
            </a:endParaRPr>
          </a:p>
          <a:p>
            <a:pPr>
              <a:buNone/>
            </a:pPr>
            <a:endParaRPr lang="en-US" sz="2400" b="1" u="sng" dirty="0" smtClean="0">
              <a:solidFill>
                <a:schemeClr val="accent6"/>
              </a:solidFill>
              <a:latin typeface="Times New Roman" pitchFamily="18" charset="0"/>
              <a:ea typeface="Calibri" pitchFamily="34" charset="0"/>
              <a:cs typeface="Times New Roman" pitchFamily="18" charset="0"/>
            </a:endParaRPr>
          </a:p>
        </p:txBody>
      </p:sp>
      <p:pic>
        <p:nvPicPr>
          <p:cNvPr id="5" name="Picture 4" descr="PMMA.jpg"/>
          <p:cNvPicPr>
            <a:picLocks noChangeAspect="1"/>
          </p:cNvPicPr>
          <p:nvPr/>
        </p:nvPicPr>
        <p:blipFill>
          <a:blip r:embed="rId2"/>
          <a:stretch>
            <a:fillRect/>
          </a:stretch>
        </p:blipFill>
        <p:spPr>
          <a:xfrm>
            <a:off x="1524000" y="2367725"/>
            <a:ext cx="9144000" cy="33528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smtClean="0">
                <a:solidFill>
                  <a:schemeClr val="accent6"/>
                </a:solidFill>
                <a:latin typeface="Times New Roman" pitchFamily="18" charset="0"/>
                <a:ea typeface="Calibri" pitchFamily="34" charset="0"/>
                <a:cs typeface="Times New Roman" pitchFamily="18" charset="0"/>
              </a:rPr>
              <a:t>Properties:-</a:t>
            </a:r>
          </a:p>
        </p:txBody>
      </p:sp>
      <p:sp>
        <p:nvSpPr>
          <p:cNvPr id="3" name="Content Placeholder 2"/>
          <p:cNvSpPr>
            <a:spLocks noGrp="1"/>
          </p:cNvSpPr>
          <p:nvPr>
            <p:ph idx="1"/>
          </p:nvPr>
        </p:nvSpPr>
        <p:spPr>
          <a:xfrm>
            <a:off x="609600" y="958625"/>
            <a:ext cx="10972800" cy="4953000"/>
          </a:xfrm>
        </p:spPr>
        <p:txBody>
          <a:bodyPr/>
          <a:lstStyle/>
          <a:p>
            <a:r>
              <a:rPr lang="en-US" sz="2800" dirty="0" smtClean="0">
                <a:latin typeface="Times New Roman" pitchFamily="18" charset="0"/>
                <a:cs typeface="Times New Roman" pitchFamily="18" charset="0"/>
              </a:rPr>
              <a:t>Plexi glass(PMMA) is a white transparent thermoplastic.</a:t>
            </a:r>
          </a:p>
          <a:p>
            <a:pPr lvl="0"/>
            <a:r>
              <a:rPr lang="en-US" sz="2800" dirty="0" smtClean="0">
                <a:latin typeface="Times New Roman" pitchFamily="18" charset="0"/>
                <a:cs typeface="Times New Roman" pitchFamily="18" charset="0"/>
              </a:rPr>
              <a:t>It has an excellent optical clarity, which is not affected by sunlight or age.</a:t>
            </a:r>
          </a:p>
          <a:p>
            <a:pPr lvl="0"/>
            <a:r>
              <a:rPr lang="en-US" sz="2800" dirty="0" smtClean="0">
                <a:latin typeface="Times New Roman" pitchFamily="18" charset="0"/>
                <a:cs typeface="Times New Roman" pitchFamily="18" charset="0"/>
              </a:rPr>
              <a:t> It has poor scratch resistance.</a:t>
            </a:r>
          </a:p>
          <a:p>
            <a:pPr lvl="0"/>
            <a:r>
              <a:rPr lang="en-US" sz="2800" dirty="0" smtClean="0">
                <a:latin typeface="Times New Roman" pitchFamily="18" charset="0"/>
                <a:cs typeface="Times New Roman" pitchFamily="18" charset="0"/>
              </a:rPr>
              <a:t> It is resistant to most of the chemicals but soluble in most of the organic solvents.</a:t>
            </a:r>
          </a:p>
          <a:p>
            <a:pPr lvl="0">
              <a:buNone/>
            </a:pPr>
            <a:endParaRPr lang="en-US" sz="2800" dirty="0" smtClean="0">
              <a:latin typeface="Times New Roman" pitchFamily="18" charset="0"/>
              <a:cs typeface="Times New Roman" pitchFamily="18" charset="0"/>
            </a:endParaRPr>
          </a:p>
          <a:p>
            <a:pPr>
              <a:spcBef>
                <a:spcPct val="0"/>
              </a:spcBef>
              <a:buNone/>
            </a:pPr>
            <a:r>
              <a:rPr lang="en-US" sz="2800" b="1" u="sng" dirty="0" smtClean="0">
                <a:solidFill>
                  <a:schemeClr val="accent6"/>
                </a:solidFill>
                <a:latin typeface="Times New Roman" pitchFamily="18" charset="0"/>
                <a:ea typeface="Calibri" pitchFamily="34" charset="0"/>
                <a:cs typeface="Times New Roman" pitchFamily="18" charset="0"/>
              </a:rPr>
              <a:t>Application:-</a:t>
            </a:r>
          </a:p>
          <a:p>
            <a:r>
              <a:rPr lang="en-US" sz="2800" dirty="0" smtClean="0">
                <a:latin typeface="Times New Roman" pitchFamily="18" charset="0"/>
                <a:cs typeface="Times New Roman" pitchFamily="18" charset="0"/>
              </a:rPr>
              <a:t> widely used transparent plastic</a:t>
            </a:r>
          </a:p>
          <a:p>
            <a:r>
              <a:rPr lang="en-US" sz="2800" dirty="0" smtClean="0">
                <a:latin typeface="Times New Roman" pitchFamily="18" charset="0"/>
                <a:cs typeface="Times New Roman" pitchFamily="18" charset="0"/>
              </a:rPr>
              <a:t>Smart phone screens</a:t>
            </a:r>
          </a:p>
          <a:p>
            <a:r>
              <a:rPr lang="en-US" sz="2800" dirty="0" smtClean="0">
                <a:latin typeface="Times New Roman" pitchFamily="18" charset="0"/>
                <a:cs typeface="Times New Roman" pitchFamily="18" charset="0"/>
              </a:rPr>
              <a:t>car windows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72638"/>
            <a:ext cx="10972800" cy="582613"/>
          </a:xfrm>
        </p:spPr>
        <p:txBody>
          <a:bodyPr/>
          <a:lstStyle/>
          <a:p>
            <a:r>
              <a:rPr lang="en-US" sz="3200" b="1" u="sng" dirty="0" smtClean="0">
                <a:solidFill>
                  <a:schemeClr val="accent6"/>
                </a:solidFill>
                <a:latin typeface="Times New Roman" pitchFamily="18" charset="0"/>
                <a:ea typeface="Calibri" pitchFamily="34" charset="0"/>
                <a:cs typeface="Times New Roman" pitchFamily="18" charset="0"/>
              </a:rPr>
              <a:t>Teflon:</a:t>
            </a:r>
            <a:r>
              <a:rPr lang="en-US" u="sng" dirty="0" smtClean="0"/>
              <a:t/>
            </a:r>
            <a:br>
              <a:rPr lang="en-US" u="sng" dirty="0" smtClean="0"/>
            </a:br>
            <a:endParaRPr lang="en-US" u="sng" dirty="0"/>
          </a:p>
        </p:txBody>
      </p:sp>
      <p:sp>
        <p:nvSpPr>
          <p:cNvPr id="3" name="Content Placeholder 2"/>
          <p:cNvSpPr>
            <a:spLocks noGrp="1"/>
          </p:cNvSpPr>
          <p:nvPr>
            <p:ph idx="1"/>
          </p:nvPr>
        </p:nvSpPr>
        <p:spPr>
          <a:xfrm>
            <a:off x="552450" y="315884"/>
            <a:ext cx="11029950" cy="5811866"/>
          </a:xfrm>
        </p:spPr>
        <p:txBody>
          <a:bodyPr/>
          <a:lstStyle/>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Teflon is obtained by polymerization of water-emulsion tetrafluoroethylene, under pressure in presence of benzoyl peroxide as catalyst.</a:t>
            </a:r>
          </a:p>
          <a:p>
            <a:pPr>
              <a:buNone/>
            </a:pPr>
            <a:endParaRPr lang="en-US" dirty="0"/>
          </a:p>
        </p:txBody>
      </p:sp>
      <p:pic>
        <p:nvPicPr>
          <p:cNvPr id="4" name="Picture 3" descr="teflom.gif"/>
          <p:cNvPicPr>
            <a:picLocks noChangeAspect="1"/>
          </p:cNvPicPr>
          <p:nvPr/>
        </p:nvPicPr>
        <p:blipFill>
          <a:blip r:embed="rId2"/>
          <a:stretch>
            <a:fillRect/>
          </a:stretch>
        </p:blipFill>
        <p:spPr>
          <a:xfrm>
            <a:off x="1543050" y="2876549"/>
            <a:ext cx="9007939" cy="232721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782" y="722898"/>
            <a:ext cx="11152909" cy="1815882"/>
          </a:xfrm>
          <a:prstGeom prst="rect">
            <a:avLst/>
          </a:prstGeom>
        </p:spPr>
        <p:txBody>
          <a:bodyPr wrap="square">
            <a:spAutoFit/>
          </a:bodyPr>
          <a:lstStyle/>
          <a:p>
            <a:r>
              <a:rPr lang="en-US" sz="2800" b="1" u="sng" dirty="0" smtClean="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Degree of Polymerisation (DOP)</a:t>
            </a:r>
          </a:p>
          <a:p>
            <a:endParaRPr lang="en-US" sz="2800" dirty="0" smtClean="0">
              <a:solidFill>
                <a:srgbClr val="0070C0"/>
              </a:solidFill>
              <a:latin typeface="Times New Roman" pitchFamily="18" charset="0"/>
              <a:cs typeface="Times New Roman" pitchFamily="18" charset="0"/>
            </a:endParaRPr>
          </a:p>
          <a:p>
            <a:r>
              <a:rPr lang="en-US" sz="2800" dirty="0" smtClean="0">
                <a:solidFill>
                  <a:srgbClr val="0070C0"/>
                </a:solidFill>
                <a:latin typeface="Times New Roman" pitchFamily="18" charset="0"/>
                <a:cs typeface="Times New Roman" pitchFamily="18" charset="0"/>
              </a:rPr>
              <a:t>  </a:t>
            </a:r>
            <a:r>
              <a:rPr lang="en-US" sz="2800" dirty="0" smtClean="0">
                <a:latin typeface="Times New Roman" pitchFamily="18" charset="0"/>
                <a:cs typeface="Times New Roman" pitchFamily="18" charset="0"/>
              </a:rPr>
              <a:t>The number of monomeric units combining in total to form the polymer is known as </a:t>
            </a:r>
            <a:r>
              <a:rPr lang="en-US" sz="2800" i="1" dirty="0" smtClean="0">
                <a:solidFill>
                  <a:schemeClr val="accent1"/>
                </a:solidFill>
                <a:latin typeface="Times New Roman" pitchFamily="18" charset="0"/>
                <a:cs typeface="Times New Roman" pitchFamily="18" charset="0"/>
              </a:rPr>
              <a:t>degree of polymerisation</a:t>
            </a:r>
            <a:r>
              <a:rPr lang="en-US" sz="2800" dirty="0" smtClean="0">
                <a:solidFill>
                  <a:schemeClr val="accent1"/>
                </a:solidFill>
                <a:latin typeface="Times New Roman" pitchFamily="18" charset="0"/>
                <a:cs typeface="Times New Roman" pitchFamily="18" charset="0"/>
              </a:rPr>
              <a:t>.</a:t>
            </a:r>
            <a:r>
              <a:rPr lang="en-US" sz="2800" b="1" dirty="0" smtClean="0">
                <a:solidFill>
                  <a:srgbClr val="FF0000"/>
                </a:solidFill>
                <a:latin typeface="Times New Roman" pitchFamily="18" charset="0"/>
                <a:cs typeface="Times New Roman" pitchFamily="18" charset="0"/>
              </a:rPr>
              <a:t> </a:t>
            </a:r>
            <a:endParaRPr lang="en-US" sz="2800" b="1" dirty="0">
              <a:solidFill>
                <a:srgbClr val="FF0000"/>
              </a:solidFill>
              <a:latin typeface="Times New Roman" pitchFamily="18" charset="0"/>
              <a:cs typeface="Times New Roman" pitchFamily="18" charset="0"/>
            </a:endParaRPr>
          </a:p>
        </p:txBody>
      </p:sp>
      <p:sp>
        <p:nvSpPr>
          <p:cNvPr id="166914"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66915" name="Rectangle 3"/>
          <p:cNvSpPr>
            <a:spLocks noChangeArrowheads="1"/>
          </p:cNvSpPr>
          <p:nvPr/>
        </p:nvSpPr>
        <p:spPr bwMode="auto">
          <a:xfrm>
            <a:off x="361950" y="2457450"/>
            <a:ext cx="11163299" cy="51090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800" dirty="0" smtClean="0">
                <a:solidFill>
                  <a:schemeClr val="accent1">
                    <a:lumMod val="75000"/>
                  </a:schemeClr>
                </a:solidFill>
                <a:latin typeface="Times New Roman" pitchFamily="18" charset="0"/>
                <a:ea typeface="Calibri" pitchFamily="34" charset="0"/>
                <a:cs typeface="Times New Roman" pitchFamily="18" charset="0"/>
              </a:rPr>
              <a:t>n</a:t>
            </a:r>
            <a:r>
              <a:rPr kumimoji="0" lang="en-US" sz="2800" b="1"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CH</a:t>
            </a:r>
            <a:r>
              <a:rPr kumimoji="0" lang="en-US" sz="2800" b="0" i="0" u="none" strike="noStrike" cap="none" normalizeH="0" baseline="-30000" dirty="0" smtClean="0">
                <a:ln>
                  <a:noFill/>
                </a:ln>
                <a:solidFill>
                  <a:schemeClr val="accent1">
                    <a:lumMod val="75000"/>
                  </a:schemeClr>
                </a:solidFill>
                <a:effectLst/>
                <a:latin typeface="Times New Roman" pitchFamily="18" charset="0"/>
                <a:ea typeface="Calibri" pitchFamily="34" charset="0"/>
                <a:cs typeface="Times New Roman" pitchFamily="18" charset="0"/>
              </a:rPr>
              <a:t>2</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 =CH</a:t>
            </a:r>
            <a:r>
              <a:rPr kumimoji="0" lang="en-US" sz="2800" b="0" i="0" u="none" strike="noStrike" cap="none" normalizeH="0" baseline="-30000" dirty="0" smtClean="0">
                <a:ln>
                  <a:noFill/>
                </a:ln>
                <a:solidFill>
                  <a:schemeClr val="accent1">
                    <a:lumMod val="75000"/>
                  </a:schemeClr>
                </a:solidFill>
                <a:effectLst/>
                <a:latin typeface="Times New Roman" pitchFamily="18" charset="0"/>
                <a:ea typeface="Calibri" pitchFamily="34" charset="0"/>
                <a:cs typeface="Times New Roman" pitchFamily="18" charset="0"/>
              </a:rPr>
              <a:t>2</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                                ---</a:t>
            </a:r>
            <a:r>
              <a:rPr kumimoji="0" lang="en-US" sz="2800" b="1"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CH</a:t>
            </a:r>
            <a:r>
              <a:rPr kumimoji="0" lang="en-US" sz="2800" b="0" i="0" u="none" strike="noStrike" cap="none" normalizeH="0" baseline="-30000" dirty="0" smtClean="0">
                <a:ln>
                  <a:noFill/>
                </a:ln>
                <a:solidFill>
                  <a:schemeClr val="accent1">
                    <a:lumMod val="75000"/>
                  </a:schemeClr>
                </a:solidFill>
                <a:effectLst/>
                <a:latin typeface="Times New Roman" pitchFamily="18" charset="0"/>
                <a:ea typeface="Calibri" pitchFamily="34" charset="0"/>
                <a:cs typeface="Times New Roman" pitchFamily="18" charset="0"/>
              </a:rPr>
              <a:t>2</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 ---CH</a:t>
            </a:r>
            <a:r>
              <a:rPr kumimoji="0" lang="en-US" sz="2800" b="0" i="0" u="none" strike="noStrike" cap="none" normalizeH="0" baseline="-30000" dirty="0" smtClean="0">
                <a:ln>
                  <a:noFill/>
                </a:ln>
                <a:solidFill>
                  <a:schemeClr val="accent1">
                    <a:lumMod val="75000"/>
                  </a:schemeClr>
                </a:solidFill>
                <a:effectLst/>
                <a:latin typeface="Times New Roman" pitchFamily="18" charset="0"/>
                <a:ea typeface="Calibri" pitchFamily="34" charset="0"/>
                <a:cs typeface="Times New Roman" pitchFamily="18" charset="0"/>
              </a:rPr>
              <a:t>2</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a:t>
            </a:r>
            <a:r>
              <a:rPr kumimoji="0" lang="en-US" sz="2800" b="0" i="0" u="none" strike="noStrike" cap="none" normalizeH="0" baseline="-30000" dirty="0" smtClean="0">
                <a:ln>
                  <a:noFill/>
                </a:ln>
                <a:solidFill>
                  <a:schemeClr val="accent1">
                    <a:lumMod val="75000"/>
                  </a:schemeClr>
                </a:solidFill>
                <a:effectLst/>
                <a:latin typeface="Times New Roman" pitchFamily="18" charset="0"/>
                <a:ea typeface="Calibri" pitchFamily="34" charset="0"/>
                <a:cs typeface="Times New Roman" pitchFamily="18" charset="0"/>
              </a:rPr>
              <a:t> n</a:t>
            </a:r>
            <a:r>
              <a:rPr kumimoji="0" lang="en-US" sz="2800" b="0" i="0" u="none" strike="noStrike" cap="none" normalizeH="0" baseline="0" dirty="0" smtClean="0">
                <a:ln>
                  <a:noFill/>
                </a:ln>
                <a:solidFill>
                  <a:schemeClr val="accent1">
                    <a:lumMod val="75000"/>
                  </a:schemeClr>
                </a:solidFill>
                <a:effectLst/>
                <a:latin typeface="Times New Roman" pitchFamily="18" charset="0"/>
                <a:ea typeface="Calibri" pitchFamily="34" charset="0"/>
                <a:cs typeface="Times New Roman" pitchFamily="18" charset="0"/>
              </a:rPr>
              <a:t>--                   </a:t>
            </a:r>
            <a:endParaRPr kumimoji="0" lang="en-US" sz="2800" b="0" i="0" u="none" strike="noStrike" cap="none" normalizeH="0" baseline="0" dirty="0" smtClean="0">
              <a:ln>
                <a:noFill/>
              </a:ln>
              <a:solidFill>
                <a:schemeClr val="accent1">
                  <a:lumMod val="75000"/>
                </a:schemeClr>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accent1">
                  <a:lumMod val="75000"/>
                </a:schemeClr>
              </a:solidFill>
              <a:effectLst/>
              <a:latin typeface="Times New Roman" pitchFamily="18" charset="0"/>
              <a:ea typeface="Verdana"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accent1">
                    <a:lumMod val="75000"/>
                  </a:schemeClr>
                </a:solidFill>
                <a:effectLst/>
                <a:latin typeface="Times New Roman" pitchFamily="18" charset="0"/>
                <a:ea typeface="Verdana" pitchFamily="34" charset="0"/>
                <a:cs typeface="Times New Roman" pitchFamily="18" charset="0"/>
              </a:rPr>
              <a:t>In above case the degree of polymerization (DP) = n, as </a:t>
            </a:r>
            <a:r>
              <a:rPr lang="en-US" altLang="zh-CN" sz="2800" dirty="0" smtClean="0">
                <a:solidFill>
                  <a:schemeClr val="accent1">
                    <a:lumMod val="75000"/>
                  </a:schemeClr>
                </a:solidFill>
                <a:latin typeface="Times New Roman" pitchFamily="18" charset="0"/>
                <a:ea typeface="Verdana" pitchFamily="34" charset="0"/>
                <a:cs typeface="Times New Roman" pitchFamily="18" charset="0"/>
              </a:rPr>
              <a:t>‘n’</a:t>
            </a:r>
            <a:r>
              <a:rPr kumimoji="0" lang="en-US" altLang="zh-CN" sz="2800" b="0" i="0" u="none" strike="noStrike" cap="none" normalizeH="0" baseline="0" dirty="0" smtClean="0">
                <a:ln>
                  <a:noFill/>
                </a:ln>
                <a:solidFill>
                  <a:schemeClr val="accent1">
                    <a:lumMod val="75000"/>
                  </a:schemeClr>
                </a:solidFill>
                <a:effectLst/>
                <a:latin typeface="Times New Roman" pitchFamily="18" charset="0"/>
                <a:ea typeface="Verdana" pitchFamily="34" charset="0"/>
                <a:cs typeface="Times New Roman" pitchFamily="18" charset="0"/>
              </a:rPr>
              <a:t> monomers have joined to form the polyme</a:t>
            </a:r>
            <a:r>
              <a:rPr lang="en-US" altLang="zh-CN" sz="2800" dirty="0" smtClean="0">
                <a:solidFill>
                  <a:schemeClr val="accent1">
                    <a:lumMod val="75000"/>
                  </a:schemeClr>
                </a:solidFill>
                <a:latin typeface="Times New Roman" pitchFamily="18" charset="0"/>
                <a:ea typeface="Verdana" pitchFamily="34" charset="0"/>
                <a:cs typeface="Times New Roman" pitchFamily="18" charset="0"/>
              </a:rPr>
              <a:t>r.</a:t>
            </a:r>
          </a:p>
          <a:p>
            <a:pPr eaLnBrk="0" hangingPunct="0"/>
            <a:r>
              <a:rPr lang="en-US" sz="2800" dirty="0" smtClean="0">
                <a:solidFill>
                  <a:schemeClr val="accent1">
                    <a:lumMod val="75000"/>
                  </a:schemeClr>
                </a:solidFill>
                <a:latin typeface="Times New Roman" pitchFamily="18" charset="0"/>
                <a:ea typeface="Calibri" pitchFamily="34" charset="0"/>
                <a:cs typeface="Times New Roman" pitchFamily="18" charset="0"/>
              </a:rPr>
              <a:t>    3</a:t>
            </a:r>
            <a:r>
              <a:rPr lang="en-US" sz="2800" b="1" dirty="0" smtClean="0">
                <a:solidFill>
                  <a:schemeClr val="accent1">
                    <a:lumMod val="75000"/>
                  </a:schemeClr>
                </a:solidFill>
                <a:latin typeface="Times New Roman" pitchFamily="18" charset="0"/>
                <a:ea typeface="Calibri" pitchFamily="34" charset="0"/>
                <a:cs typeface="Times New Roman" pitchFamily="18" charset="0"/>
              </a:rPr>
              <a:t>(</a:t>
            </a:r>
            <a:r>
              <a:rPr lang="en-US" sz="2800" dirty="0" smtClean="0">
                <a:solidFill>
                  <a:schemeClr val="accent1">
                    <a:lumMod val="75000"/>
                  </a:schemeClr>
                </a:solidFill>
                <a:latin typeface="Times New Roman" pitchFamily="18" charset="0"/>
                <a:ea typeface="Calibri" pitchFamily="34" charset="0"/>
                <a:cs typeface="Times New Roman" pitchFamily="18" charset="0"/>
              </a:rPr>
              <a:t>CH</a:t>
            </a:r>
            <a:r>
              <a:rPr lang="en-US" sz="2800" baseline="-30000" dirty="0" smtClean="0">
                <a:solidFill>
                  <a:schemeClr val="accent1">
                    <a:lumMod val="75000"/>
                  </a:schemeClr>
                </a:solidFill>
                <a:latin typeface="Times New Roman" pitchFamily="18" charset="0"/>
                <a:ea typeface="Calibri" pitchFamily="34" charset="0"/>
                <a:cs typeface="Times New Roman" pitchFamily="18" charset="0"/>
              </a:rPr>
              <a:t>2</a:t>
            </a:r>
            <a:r>
              <a:rPr lang="en-US" sz="2800" dirty="0" smtClean="0">
                <a:solidFill>
                  <a:schemeClr val="accent1">
                    <a:lumMod val="75000"/>
                  </a:schemeClr>
                </a:solidFill>
                <a:latin typeface="Times New Roman" pitchFamily="18" charset="0"/>
                <a:ea typeface="Calibri" pitchFamily="34" charset="0"/>
                <a:cs typeface="Times New Roman" pitchFamily="18" charset="0"/>
              </a:rPr>
              <a:t> =CH</a:t>
            </a:r>
            <a:r>
              <a:rPr lang="en-US" sz="2800" baseline="-30000" dirty="0" smtClean="0">
                <a:solidFill>
                  <a:schemeClr val="accent1">
                    <a:lumMod val="75000"/>
                  </a:schemeClr>
                </a:solidFill>
                <a:latin typeface="Times New Roman" pitchFamily="18" charset="0"/>
                <a:ea typeface="Calibri" pitchFamily="34" charset="0"/>
                <a:cs typeface="Times New Roman" pitchFamily="18" charset="0"/>
              </a:rPr>
              <a:t>2</a:t>
            </a:r>
            <a:r>
              <a:rPr lang="en-US" sz="2800" dirty="0" smtClean="0">
                <a:solidFill>
                  <a:schemeClr val="accent1">
                    <a:lumMod val="75000"/>
                  </a:schemeClr>
                </a:solidFill>
                <a:latin typeface="Times New Roman" pitchFamily="18" charset="0"/>
                <a:ea typeface="Calibri" pitchFamily="34" charset="0"/>
                <a:cs typeface="Times New Roman" pitchFamily="18" charset="0"/>
              </a:rPr>
              <a:t>)                                ---</a:t>
            </a:r>
            <a:r>
              <a:rPr lang="en-US" sz="2800" b="1" dirty="0" smtClean="0">
                <a:solidFill>
                  <a:schemeClr val="accent1">
                    <a:lumMod val="75000"/>
                  </a:schemeClr>
                </a:solidFill>
                <a:latin typeface="Times New Roman" pitchFamily="18" charset="0"/>
                <a:ea typeface="Calibri" pitchFamily="34" charset="0"/>
                <a:cs typeface="Times New Roman" pitchFamily="18" charset="0"/>
              </a:rPr>
              <a:t> (---</a:t>
            </a:r>
            <a:r>
              <a:rPr lang="en-US" sz="2800" dirty="0" smtClean="0">
                <a:solidFill>
                  <a:schemeClr val="accent1">
                    <a:lumMod val="75000"/>
                  </a:schemeClr>
                </a:solidFill>
                <a:latin typeface="Times New Roman" pitchFamily="18" charset="0"/>
                <a:ea typeface="Calibri" pitchFamily="34" charset="0"/>
                <a:cs typeface="Times New Roman" pitchFamily="18" charset="0"/>
              </a:rPr>
              <a:t>CH</a:t>
            </a:r>
            <a:r>
              <a:rPr lang="en-US" sz="2800" baseline="-30000" dirty="0" smtClean="0">
                <a:solidFill>
                  <a:schemeClr val="accent1">
                    <a:lumMod val="75000"/>
                  </a:schemeClr>
                </a:solidFill>
                <a:latin typeface="Times New Roman" pitchFamily="18" charset="0"/>
                <a:ea typeface="Calibri" pitchFamily="34" charset="0"/>
                <a:cs typeface="Times New Roman" pitchFamily="18" charset="0"/>
              </a:rPr>
              <a:t>2</a:t>
            </a:r>
            <a:r>
              <a:rPr lang="en-US" sz="2800" dirty="0" smtClean="0">
                <a:solidFill>
                  <a:schemeClr val="accent1">
                    <a:lumMod val="75000"/>
                  </a:schemeClr>
                </a:solidFill>
                <a:latin typeface="Times New Roman" pitchFamily="18" charset="0"/>
                <a:ea typeface="Calibri" pitchFamily="34" charset="0"/>
                <a:cs typeface="Times New Roman" pitchFamily="18" charset="0"/>
              </a:rPr>
              <a:t> ---CH</a:t>
            </a:r>
            <a:r>
              <a:rPr lang="en-US" sz="2800" baseline="-30000" dirty="0" smtClean="0">
                <a:solidFill>
                  <a:schemeClr val="accent1">
                    <a:lumMod val="75000"/>
                  </a:schemeClr>
                </a:solidFill>
                <a:latin typeface="Times New Roman" pitchFamily="18" charset="0"/>
                <a:ea typeface="Calibri" pitchFamily="34" charset="0"/>
                <a:cs typeface="Times New Roman" pitchFamily="18" charset="0"/>
              </a:rPr>
              <a:t>2</a:t>
            </a:r>
            <a:r>
              <a:rPr lang="en-US" sz="2800" dirty="0" smtClean="0">
                <a:solidFill>
                  <a:schemeClr val="accent1">
                    <a:lumMod val="75000"/>
                  </a:schemeClr>
                </a:solidFill>
                <a:latin typeface="Times New Roman" pitchFamily="18" charset="0"/>
                <a:ea typeface="Calibri" pitchFamily="34" charset="0"/>
                <a:cs typeface="Times New Roman" pitchFamily="18" charset="0"/>
              </a:rPr>
              <a:t>---)</a:t>
            </a:r>
            <a:r>
              <a:rPr lang="en-US" sz="2800" baseline="-30000" dirty="0" smtClean="0">
                <a:solidFill>
                  <a:schemeClr val="accent1">
                    <a:lumMod val="75000"/>
                  </a:schemeClr>
                </a:solidFill>
                <a:latin typeface="Times New Roman" pitchFamily="18" charset="0"/>
                <a:ea typeface="Calibri" pitchFamily="34" charset="0"/>
                <a:cs typeface="Times New Roman" pitchFamily="18" charset="0"/>
              </a:rPr>
              <a:t> 3</a:t>
            </a:r>
            <a:r>
              <a:rPr lang="en-US" sz="2800" dirty="0" smtClean="0">
                <a:solidFill>
                  <a:schemeClr val="accent1">
                    <a:lumMod val="75000"/>
                  </a:schemeClr>
                </a:solidFill>
                <a:latin typeface="Times New Roman" pitchFamily="18" charset="0"/>
                <a:ea typeface="Calibri" pitchFamily="34" charset="0"/>
                <a:cs typeface="Times New Roman" pitchFamily="18" charset="0"/>
              </a:rPr>
              <a:t>--   </a:t>
            </a:r>
          </a:p>
          <a:p>
            <a:pPr eaLnBrk="0" hangingPunct="0"/>
            <a:endParaRPr lang="en-US" sz="2800" dirty="0" smtClean="0"/>
          </a:p>
          <a:p>
            <a:pPr eaLnBrk="0" hangingPunct="0"/>
            <a:r>
              <a:rPr lang="en-US" altLang="zh-CN" sz="2800" dirty="0" smtClean="0">
                <a:solidFill>
                  <a:schemeClr val="accent1">
                    <a:lumMod val="75000"/>
                  </a:schemeClr>
                </a:solidFill>
                <a:latin typeface="Times New Roman" pitchFamily="18" charset="0"/>
                <a:ea typeface="Verdana" pitchFamily="34" charset="0"/>
                <a:cs typeface="Times New Roman" pitchFamily="18" charset="0"/>
              </a:rPr>
              <a:t>In above case the degree of polymerization (DP) = 3, as three monomers have joined to form the polymer.</a:t>
            </a:r>
          </a:p>
          <a:p>
            <a:pPr eaLnBrk="0" hangingPunct="0"/>
            <a:r>
              <a:rPr lang="en-US" sz="2800" dirty="0" smtClean="0">
                <a:solidFill>
                  <a:schemeClr val="accent1">
                    <a:lumMod val="75000"/>
                  </a:schemeClr>
                </a:solidFill>
                <a:latin typeface="Times New Roman" pitchFamily="18" charset="0"/>
                <a:ea typeface="Calibri" pitchFamily="34" charset="0"/>
                <a:cs typeface="Times New Roman" pitchFamily="18" charset="0"/>
              </a:rPr>
              <a:t>                </a:t>
            </a:r>
            <a:endParaRPr lang="en-US" sz="2800" dirty="0" smtClean="0">
              <a:solidFill>
                <a:schemeClr val="accent1">
                  <a:lumMod val="75000"/>
                </a:schemeClr>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dirty="0" smtClean="0">
                <a:solidFill>
                  <a:schemeClr val="accent1">
                    <a:lumMod val="75000"/>
                  </a:schemeClr>
                </a:solidFill>
                <a:latin typeface="Times New Roman" pitchFamily="18" charset="0"/>
                <a:ea typeface="Verdana" pitchFamily="34"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800" dirty="0" smtClean="0">
              <a:solidFill>
                <a:schemeClr val="accent1">
                  <a:lumMod val="75000"/>
                </a:schemeClr>
              </a:solidFill>
              <a:latin typeface="Times New Roman" pitchFamily="18" charset="0"/>
              <a:ea typeface="Verdana"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cxnSp>
        <p:nvCxnSpPr>
          <p:cNvPr id="9" name="Straight Arrow Connector 8"/>
          <p:cNvCxnSpPr/>
          <p:nvPr/>
        </p:nvCxnSpPr>
        <p:spPr bwMode="auto">
          <a:xfrm>
            <a:off x="2841914" y="2781301"/>
            <a:ext cx="2078181"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bwMode="auto">
          <a:xfrm>
            <a:off x="3184814" y="4457701"/>
            <a:ext cx="2078181"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ChangeArrowheads="1"/>
          </p:cNvSpPr>
          <p:nvPr/>
        </p:nvSpPr>
        <p:spPr bwMode="auto">
          <a:xfrm>
            <a:off x="365413" y="221673"/>
            <a:ext cx="9130145" cy="501675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Properties</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a:t>
            </a:r>
          </a:p>
          <a:p>
            <a:pPr algn="just" eaLnBrk="0" hangingPunct="0"/>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 </a:t>
            </a:r>
            <a:r>
              <a:rPr lang="en-US" sz="3200" dirty="0" smtClean="0">
                <a:latin typeface="Times New Roman" pitchFamily="18" charset="0"/>
                <a:cs typeface="Times New Roman" pitchFamily="18" charset="0"/>
              </a:rPr>
              <a:t>chemical-resistance towards all chemicals,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algn="just" eaLnBrk="0" hangingPunct="0"/>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2. </a:t>
            </a:r>
            <a:r>
              <a:rPr lang="en-US" sz="3200" dirty="0" smtClean="0">
                <a:latin typeface="Times New Roman" pitchFamily="18" charset="0"/>
                <a:cs typeface="Times New Roman" pitchFamily="18" charset="0"/>
              </a:rPr>
              <a:t>high density,</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Applications</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t>
            </a:r>
          </a:p>
          <a:p>
            <a:pPr marL="514350" indent="-514350" algn="just" eaLnBrk="0" hangingPunct="0">
              <a:buFont typeface="+mj-lt"/>
              <a:buAutoNum type="arabicPeriod"/>
            </a:pPr>
            <a:r>
              <a:rPr lang="en-US" sz="3200" dirty="0" smtClean="0">
                <a:latin typeface="Times New Roman" pitchFamily="18" charset="0"/>
                <a:cs typeface="Times New Roman" pitchFamily="18" charset="0"/>
              </a:rPr>
              <a:t>insulating material for motors,</a:t>
            </a:r>
          </a:p>
          <a:p>
            <a:pPr marL="514350" indent="-514350" algn="just" eaLnBrk="0" hangingPunct="0">
              <a:buFont typeface="+mj-lt"/>
              <a:buAutoNum type="arabicPeriod"/>
            </a:pPr>
            <a:r>
              <a:rPr lang="en-US" sz="3200" dirty="0" smtClean="0">
                <a:latin typeface="Times New Roman" pitchFamily="18" charset="0"/>
                <a:cs typeface="Times New Roman" pitchFamily="18" charset="0"/>
              </a:rPr>
              <a:t>making gaskets, packing</a:t>
            </a:r>
          </a:p>
          <a:p>
            <a:pPr marL="514350" indent="-514350" algn="just" eaLnBrk="0" hangingPunct="0">
              <a:buFont typeface="+mj-lt"/>
              <a:buAutoNum type="arabicPeriod"/>
            </a:pPr>
            <a:r>
              <a:rPr lang="en-US" sz="3200" dirty="0" smtClean="0">
                <a:latin typeface="Times New Roman" pitchFamily="18" charset="0"/>
                <a:cs typeface="Times New Roman" pitchFamily="18" charset="0"/>
              </a:rPr>
              <a:t>for coating and impregnating glass fibres</a:t>
            </a:r>
          </a:p>
          <a:p>
            <a:pPr marL="514350" indent="-514350" algn="just" eaLnBrk="0" hangingPunct="0">
              <a:buFont typeface="+mj-lt"/>
              <a:buAutoNum type="arabicPeriod"/>
            </a:pPr>
            <a:endParaRPr lang="en-US" sz="3200" dirty="0" smtClean="0"/>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1"/>
          <p:cNvSpPr>
            <a:spLocks noChangeArrowheads="1"/>
          </p:cNvSpPr>
          <p:nvPr/>
        </p:nvSpPr>
        <p:spPr bwMode="auto">
          <a:xfrm>
            <a:off x="277090" y="290945"/>
            <a:ext cx="11610544"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1" fontAlgn="base" latinLnBrk="0" hangingPunct="1">
              <a:lnSpc>
                <a:spcPct val="100000"/>
              </a:lnSpc>
              <a:spcBef>
                <a:spcPct val="0"/>
              </a:spcBef>
              <a:spcAft>
                <a:spcPct val="0"/>
              </a:spcAft>
              <a:buClrTx/>
              <a:buSzTx/>
              <a:buFontTx/>
              <a:buAutoNum type="arabicPeriod"/>
              <a:tabLst>
                <a:tab pos="3971925" algn="l"/>
              </a:tabLst>
            </a:pPr>
            <a:r>
              <a:rPr kumimoji="0" lang="en-US" sz="24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FIBRES:</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these are thin, long, thread like materials which have great tensile strength in the direction of fiber.</a:t>
            </a:r>
            <a:endParaRPr lang="en-US" sz="2400" dirty="0" smtClean="0">
              <a:latin typeface="Times New Roman" pitchFamily="18" charset="0"/>
              <a:ea typeface="Calibri" pitchFamily="34" charset="0"/>
              <a:cs typeface="Times New Roman" pitchFamily="18" charset="0"/>
            </a:endParaRPr>
          </a:p>
          <a:p>
            <a:pPr marL="514350" marR="0" lvl="0" indent="-514350" algn="l" defTabSz="914400" rtl="0" eaLnBrk="1" fontAlgn="base" latinLnBrk="0" hangingPunct="1">
              <a:lnSpc>
                <a:spcPct val="100000"/>
              </a:lnSpc>
              <a:spcBef>
                <a:spcPct val="0"/>
              </a:spcBef>
              <a:spcAft>
                <a:spcPct val="0"/>
              </a:spcAft>
              <a:buClrTx/>
              <a:buSzTx/>
              <a:tabLst>
                <a:tab pos="3971925" algn="l"/>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r>
              <a:rPr kumimoji="0" lang="en-US" sz="24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 </a:t>
            </a:r>
            <a:r>
              <a:rPr kumimoji="0" lang="en-US" sz="24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Nylon-6</a:t>
            </a:r>
            <a:r>
              <a:rPr kumimoji="0" lang="en-US" sz="24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1"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Condensation polymerisation, Homopolymer, polyamide.</a:t>
            </a:r>
            <a:endParaRPr kumimoji="0" lang="en-US" sz="2400" b="0" i="1"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endParaRPr kumimoji="0" lang="en-US" sz="2400" b="0" i="0" u="sng"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971925" algn="l"/>
              </a:tabLst>
            </a:pPr>
            <a:r>
              <a:rPr kumimoji="0" lang="en-US" sz="2400" b="0" i="0" u="sng" strike="noStrike" cap="none" normalizeH="0" baseline="0" dirty="0" smtClean="0">
                <a:ln>
                  <a:noFill/>
                </a:ln>
                <a:solidFill>
                  <a:schemeClr val="tx1"/>
                </a:solidFill>
                <a:effectLst/>
                <a:latin typeface="Times New Roman" pitchFamily="18" charset="0"/>
                <a:cs typeface="Times New Roman" pitchFamily="18" charset="0"/>
              </a:rPr>
              <a:t>Preparation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Nylon-6 can be prepared by ring opening polymerization of Caprolactum.</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bwMode="auto">
          <a:xfrm>
            <a:off x="2289959" y="4281565"/>
            <a:ext cx="1371600" cy="263237"/>
          </a:xfrm>
          <a:prstGeom prst="rect">
            <a:avLst/>
          </a:prstGeom>
          <a:solidFill>
            <a:schemeClr val="bg2"/>
          </a:solidFill>
          <a:ln w="9525" cap="flat" cmpd="sng" algn="ctr">
            <a:solidFill>
              <a:schemeClr val="bg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sz="1600" b="0" i="0" u="none" strike="noStrike" cap="none" normalizeH="0" baseline="0" dirty="0" smtClean="0">
                <a:ln>
                  <a:noFill/>
                </a:ln>
                <a:solidFill>
                  <a:schemeClr val="tx1"/>
                </a:solidFill>
                <a:effectLst/>
                <a:latin typeface="Times New Roman" pitchFamily="18" charset="0"/>
                <a:ea typeface="SimSun" panose="02010600030101010101" pitchFamily="2" charset="-122"/>
                <a:cs typeface="Times New Roman" pitchFamily="18" charset="0"/>
              </a:rPr>
              <a:t>Caprolactum</a:t>
            </a: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41615" y="2767090"/>
            <a:ext cx="7950529" cy="3384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55049" y="4228517"/>
            <a:ext cx="1441420" cy="369332"/>
          </a:xfrm>
          <a:prstGeom prst="rect">
            <a:avLst/>
          </a:prstGeom>
          <a:noFill/>
        </p:spPr>
        <p:txBody>
          <a:bodyPr wrap="none" rtlCol="0">
            <a:spAutoFit/>
          </a:bodyPr>
          <a:lstStyle/>
          <a:p>
            <a:r>
              <a:rPr lang="en-US" dirty="0" smtClean="0">
                <a:solidFill>
                  <a:schemeClr val="accent1"/>
                </a:solidFill>
              </a:rPr>
              <a:t>caprolactum</a:t>
            </a:r>
            <a:endParaRPr lang="en-US" dirty="0">
              <a:solidFill>
                <a:schemeClr val="accent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ChangeArrowheads="1"/>
          </p:cNvSpPr>
          <p:nvPr/>
        </p:nvSpPr>
        <p:spPr bwMode="auto">
          <a:xfrm>
            <a:off x="221671" y="166255"/>
            <a:ext cx="11720945" cy="61715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cs typeface="Times New Roman" pitchFamily="18" charset="0"/>
              </a:rPr>
              <a:t>Properties</a:t>
            </a:r>
            <a:r>
              <a:rPr kumimoji="0" lang="en-US" sz="3200" b="1" i="0" u="none" strike="noStrike" cap="none" normalizeH="0" baseline="0" dirty="0" smtClean="0">
                <a:ln>
                  <a:noFill/>
                </a:ln>
                <a:solidFill>
                  <a:schemeClr val="accent6"/>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Tough,</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High tensile strength, </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Elastic in nature, </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Have lustre (shine).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cs typeface="Times New Roman" pitchFamily="18" charset="0"/>
              </a:rPr>
              <a:t>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Gears, fittings, and bearings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Automotive industry.</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As thread in bristles for toothbrushes,</a:t>
            </a:r>
            <a:r>
              <a:rPr kumimoji="0" lang="en-US" sz="3200"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surgical sutures.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As strings in guitars, sitars, violins etc.</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Making threads, ropes, filaments, nets, and tyre cords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ChangeArrowheads="1"/>
          </p:cNvSpPr>
          <p:nvPr/>
        </p:nvSpPr>
        <p:spPr bwMode="auto">
          <a:xfrm>
            <a:off x="290946" y="221673"/>
            <a:ext cx="1137458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Tx/>
              <a:buAutoNum type="alphaLcParenR" startAt="2"/>
              <a:tabLst/>
            </a:pPr>
            <a:r>
              <a:rPr kumimoji="0" lang="en-US" sz="24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Nylon-6,6</a:t>
            </a:r>
            <a:r>
              <a:rPr kumimoji="0" lang="en-US" sz="24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1"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Condensation polymerisation, Copolymer, polyamide.</a:t>
            </a:r>
          </a:p>
          <a:p>
            <a:pPr marL="457200" marR="0" lvl="0" indent="-457200" algn="l" defTabSz="914400" rtl="0" eaLnBrk="1" fontAlgn="base" latinLnBrk="0" hangingPunct="1">
              <a:lnSpc>
                <a:spcPct val="100000"/>
              </a:lnSpc>
              <a:spcBef>
                <a:spcPct val="0"/>
              </a:spcBef>
              <a:spcAft>
                <a:spcPct val="0"/>
              </a:spcAft>
              <a:buClrTx/>
              <a:buSzTx/>
              <a:tabLst/>
            </a:pPr>
            <a:endParaRPr kumimoji="0" lang="en-US" sz="2400" b="1" i="1"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Preparation</a:t>
            </a:r>
            <a:r>
              <a:rPr kumimoji="0" lang="en-US" sz="24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It can be prepared by poly-condensation of Adipic acid and Hexamethylene diamine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Content Placeholder 3"/>
          <p:cNvPicPr>
            <a:picLocks noGrp="1" noChangeAspect="1"/>
          </p:cNvPicPr>
          <p:nvPr>
            <p:ph sz="half" idx="1"/>
          </p:nvPr>
        </p:nvPicPr>
        <p:blipFill>
          <a:blip r:embed="rId2"/>
          <a:srcRect l="5512" t="5416"/>
          <a:stretch>
            <a:fillRect/>
          </a:stretch>
        </p:blipFill>
        <p:spPr>
          <a:xfrm>
            <a:off x="396703" y="2008910"/>
            <a:ext cx="9951983" cy="1525332"/>
          </a:xfrm>
          <a:prstGeom prst="rect">
            <a:avLst/>
          </a:prstGeom>
          <a:effectLst>
            <a:glow rad="342900">
              <a:schemeClr val="accent4">
                <a:satMod val="175000"/>
                <a:alpha val="50000"/>
              </a:schemeClr>
            </a:glow>
          </a:effectLst>
        </p:spPr>
      </p:pic>
      <p:pic>
        <p:nvPicPr>
          <p:cNvPr id="7" name="Content Placeholder 2"/>
          <p:cNvPicPr>
            <a:picLocks noChangeAspect="1"/>
          </p:cNvPicPr>
          <p:nvPr/>
        </p:nvPicPr>
        <p:blipFill>
          <a:blip r:embed="rId3"/>
          <a:stretch>
            <a:fillRect/>
          </a:stretch>
        </p:blipFill>
        <p:spPr>
          <a:xfrm>
            <a:off x="2278957" y="3969327"/>
            <a:ext cx="6704330" cy="2119630"/>
          </a:xfrm>
          <a:prstGeom prst="rect">
            <a:avLst/>
          </a:prstGeom>
        </p:spPr>
      </p:pic>
      <p:sp>
        <p:nvSpPr>
          <p:cNvPr id="2" name="TextBox 1"/>
          <p:cNvSpPr txBox="1"/>
          <p:nvPr/>
        </p:nvSpPr>
        <p:spPr>
          <a:xfrm>
            <a:off x="9608457" y="2214210"/>
            <a:ext cx="849913" cy="369332"/>
          </a:xfrm>
          <a:prstGeom prst="rect">
            <a:avLst/>
          </a:prstGeom>
          <a:noFill/>
        </p:spPr>
        <p:txBody>
          <a:bodyPr wrap="none" rtlCol="0">
            <a:spAutoFit/>
          </a:bodyPr>
          <a:lstStyle/>
          <a:p>
            <a:r>
              <a:rPr lang="en-US" dirty="0" smtClean="0">
                <a:solidFill>
                  <a:srgbClr val="FF0000"/>
                </a:solidFill>
                <a:latin typeface="Calibri" pitchFamily="34" charset="0"/>
                <a:cs typeface="Calibri" pitchFamily="34" charset="0"/>
              </a:rPr>
              <a:t>+ nH</a:t>
            </a:r>
            <a:r>
              <a:rPr lang="en-US" baseline="-25000" dirty="0" smtClean="0">
                <a:solidFill>
                  <a:srgbClr val="FF0000"/>
                </a:solidFill>
                <a:latin typeface="Calibri" pitchFamily="34" charset="0"/>
                <a:cs typeface="Calibri" pitchFamily="34" charset="0"/>
              </a:rPr>
              <a:t>2</a:t>
            </a:r>
            <a:r>
              <a:rPr lang="en-US" dirty="0" smtClean="0">
                <a:solidFill>
                  <a:srgbClr val="FF0000"/>
                </a:solidFill>
                <a:latin typeface="Calibri" pitchFamily="34" charset="0"/>
                <a:cs typeface="Calibri" pitchFamily="34" charset="0"/>
              </a:rPr>
              <a:t>O</a:t>
            </a:r>
            <a:endParaRPr lang="en-US" dirty="0">
              <a:solidFill>
                <a:srgbClr val="FF0000"/>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ChangeArrowheads="1"/>
          </p:cNvSpPr>
          <p:nvPr/>
        </p:nvSpPr>
        <p:spPr bwMode="auto">
          <a:xfrm>
            <a:off x="387926" y="360217"/>
            <a:ext cx="11443856" cy="55972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Properties:</a:t>
            </a:r>
            <a:r>
              <a:rPr kumimoji="0" lang="en-US" sz="3200" b="0" i="0" u="none"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Light weight</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water resistant</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High melting point.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to make swim-wears, sleeping bags.</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to make machine parts,</a:t>
            </a:r>
            <a:r>
              <a:rPr kumimoji="0" lang="en-US" sz="32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seat belts.</a:t>
            </a: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to make airbags, socks, carpets, ropes etc. </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in parachutes</a:t>
            </a:r>
            <a:r>
              <a:rPr kumimoji="0" lang="en-US" sz="3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65890" name="Picture 2" descr="C:\Users\MIET\Desktop\600-18844369-products-of-nylon.jpg"/>
          <p:cNvPicPr>
            <a:picLocks noChangeAspect="1" noChangeArrowheads="1"/>
          </p:cNvPicPr>
          <p:nvPr/>
        </p:nvPicPr>
        <p:blipFill>
          <a:blip r:embed="rId2"/>
          <a:srcRect/>
          <a:stretch>
            <a:fillRect/>
          </a:stretch>
        </p:blipFill>
        <p:spPr bwMode="auto">
          <a:xfrm>
            <a:off x="5237018" y="245052"/>
            <a:ext cx="4520046" cy="3480435"/>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ChangeArrowheads="1"/>
          </p:cNvSpPr>
          <p:nvPr/>
        </p:nvSpPr>
        <p:spPr bwMode="auto">
          <a:xfrm>
            <a:off x="235526" y="166255"/>
            <a:ext cx="11651673"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Dacron or Polyester (or) Terylene (or) Polyethylene Phthalate:-</a:t>
            </a:r>
            <a:r>
              <a:rPr kumimoji="0" lang="en-US" sz="3200" b="1"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Copolymer, Condensation polymerisation, polyester.</a:t>
            </a:r>
            <a:endParaRPr kumimoji="0" lang="en-US" sz="3200" b="0" i="1"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1" i="0" u="sng" strike="noStrike" cap="none" normalizeH="0" baseline="0" dirty="0" smtClean="0">
              <a:ln>
                <a:noFill/>
              </a:ln>
              <a:solidFill>
                <a:srgbClr val="000000"/>
              </a:solidFill>
              <a:effectLst/>
              <a:latin typeface="Calibri" pitchFamily="34"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i="0" u="sng" strike="noStrike" cap="none" normalizeH="0" baseline="0" dirty="0" smtClean="0">
                <a:ln>
                  <a:noFill/>
                </a:ln>
                <a:effectLst/>
                <a:latin typeface="Times New Roman" pitchFamily="18" charset="0"/>
                <a:ea typeface="Calibri" pitchFamily="34" charset="0"/>
                <a:cs typeface="Times New Roman" pitchFamily="18" charset="0"/>
              </a:rPr>
              <a:t>Preparation</a:t>
            </a:r>
            <a:r>
              <a:rPr kumimoji="0" lang="en-US" sz="3200" i="0" u="none" strike="noStrike" cap="none" normalizeH="0" baseline="0" dirty="0" smtClean="0">
                <a:ln>
                  <a:noFill/>
                </a:ln>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Terylene is a polyester fiber made from ethylene glycol and terephthalic acid.</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 name="Picture 4"/>
          <p:cNvPicPr>
            <a:picLocks noChangeAspect="1"/>
          </p:cNvPicPr>
          <p:nvPr/>
        </p:nvPicPr>
        <p:blipFill>
          <a:blip r:embed="rId2"/>
          <a:srcRect l="8437"/>
          <a:stretch>
            <a:fillRect/>
          </a:stretch>
        </p:blipFill>
        <p:spPr>
          <a:xfrm>
            <a:off x="554183" y="3108325"/>
            <a:ext cx="9721932" cy="1472333"/>
          </a:xfrm>
          <a:prstGeom prst="rect">
            <a:avLst/>
          </a:prstGeom>
          <a:noFill/>
          <a:ln w="9525">
            <a:noFill/>
          </a:ln>
          <a:effectLst>
            <a:glow rad="139700">
              <a:schemeClr val="accent4">
                <a:satMod val="175000"/>
                <a:alpha val="54000"/>
              </a:schemeClr>
            </a:glow>
          </a:effectLst>
        </p:spPr>
      </p:pic>
      <p:sp>
        <p:nvSpPr>
          <p:cNvPr id="4" name="TextBox 3"/>
          <p:cNvSpPr txBox="1"/>
          <p:nvPr/>
        </p:nvSpPr>
        <p:spPr>
          <a:xfrm>
            <a:off x="10000345" y="3514019"/>
            <a:ext cx="1540806" cy="523220"/>
          </a:xfrm>
          <a:prstGeom prst="rect">
            <a:avLst/>
          </a:prstGeom>
          <a:noFill/>
        </p:spPr>
        <p:txBody>
          <a:bodyPr wrap="none" rtlCol="0">
            <a:spAutoFit/>
          </a:bodyPr>
          <a:lstStyle/>
          <a:p>
            <a:r>
              <a:rPr lang="en-US" sz="2800" dirty="0" smtClean="0">
                <a:solidFill>
                  <a:srgbClr val="FF0000"/>
                </a:solidFill>
                <a:latin typeface="Arial Black" pitchFamily="34" charset="0"/>
              </a:rPr>
              <a:t>+ nH</a:t>
            </a:r>
            <a:r>
              <a:rPr lang="en-US" sz="2800" baseline="-25000" dirty="0" smtClean="0">
                <a:solidFill>
                  <a:srgbClr val="FF0000"/>
                </a:solidFill>
                <a:latin typeface="Arial Black" pitchFamily="34" charset="0"/>
              </a:rPr>
              <a:t>2</a:t>
            </a:r>
            <a:r>
              <a:rPr lang="en-US" sz="2800" dirty="0" smtClean="0">
                <a:solidFill>
                  <a:srgbClr val="FF0000"/>
                </a:solidFill>
                <a:latin typeface="Arial Black" pitchFamily="34" charset="0"/>
              </a:rPr>
              <a:t>O</a:t>
            </a:r>
            <a:endParaRPr lang="en-US" sz="2800" dirty="0">
              <a:solidFill>
                <a:srgbClr val="FF0000"/>
              </a:solidFill>
              <a:latin typeface="Arial Black"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ChangeArrowheads="1"/>
          </p:cNvSpPr>
          <p:nvPr/>
        </p:nvSpPr>
        <p:spPr bwMode="auto">
          <a:xfrm>
            <a:off x="498764" y="207818"/>
            <a:ext cx="7234609" cy="6032421"/>
          </a:xfrm>
          <a:prstGeom prst="rect">
            <a:avLst/>
          </a:prstGeom>
          <a:solidFill>
            <a:srgbClr val="FFFFFF"/>
          </a:solid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Properties</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endParaRPr kumimoji="0" lang="en-US" sz="2800" b="0" i="0" u="none"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Crease resistant, weightless. </a:t>
            </a:r>
            <a:endPar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It is highly resistant to mineral &amp; organic acids.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Water resistant.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It has high melting point.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Applications:</a:t>
            </a:r>
            <a:endParaRPr kumimoji="0" lang="en-US" sz="28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Ropes</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Nets</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Thread</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Raincoats</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Fleece jackets, Quilts</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Clothing</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Medical textiles</a:t>
            </a:r>
            <a:endParaRPr kumimoji="0" lang="en-US" sz="1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 name="Picture 5" descr="emma kites Braided Dacron Kite Line Stri- Buy Online in Tanzania at  Desertcart"/>
          <p:cNvPicPr/>
          <p:nvPr/>
        </p:nvPicPr>
        <p:blipFill>
          <a:blip r:embed="rId2"/>
          <a:srcRect/>
          <a:stretch>
            <a:fillRect/>
          </a:stretch>
        </p:blipFill>
        <p:spPr bwMode="auto">
          <a:xfrm>
            <a:off x="9012486" y="1349362"/>
            <a:ext cx="1011174" cy="2662985"/>
          </a:xfrm>
          <a:prstGeom prst="rect">
            <a:avLst/>
          </a:prstGeom>
          <a:noFill/>
          <a:ln w="9525">
            <a:noFill/>
            <a:miter lim="800000"/>
            <a:headEnd/>
            <a:tailEnd/>
          </a:ln>
        </p:spPr>
      </p:pic>
      <p:pic>
        <p:nvPicPr>
          <p:cNvPr id="167940" name="Picture 4" descr="Dacron Quilt Sale - Dacron Duraloft Winter Filling Free Delivery"/>
          <p:cNvPicPr>
            <a:picLocks noChangeAspect="1" noChangeArrowheads="1"/>
          </p:cNvPicPr>
          <p:nvPr/>
        </p:nvPicPr>
        <p:blipFill>
          <a:blip r:embed="rId3"/>
          <a:srcRect/>
          <a:stretch>
            <a:fillRect/>
          </a:stretch>
        </p:blipFill>
        <p:spPr bwMode="auto">
          <a:xfrm>
            <a:off x="6168448" y="2670464"/>
            <a:ext cx="2143125" cy="2143125"/>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ChangeArrowheads="1"/>
          </p:cNvSpPr>
          <p:nvPr/>
        </p:nvSpPr>
        <p:spPr bwMode="auto">
          <a:xfrm>
            <a:off x="235526" y="166255"/>
            <a:ext cx="11651673"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3200" b="1" dirty="0" smtClean="0">
                <a:solidFill>
                  <a:schemeClr val="accent6"/>
                </a:solidFill>
                <a:latin typeface="Times New Roman" pitchFamily="18" charset="0"/>
                <a:ea typeface="Calibri" pitchFamily="34" charset="0"/>
                <a:cs typeface="Times New Roman" pitchFamily="18" charset="0"/>
              </a:rPr>
              <a:t>d</a:t>
            </a:r>
            <a:r>
              <a:rPr kumimoji="0" lang="en-US" sz="32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lang="en-US" sz="3200" dirty="0" smtClean="0"/>
              <a:t> </a:t>
            </a:r>
            <a:r>
              <a:rPr lang="en-US" sz="2800" b="1" u="sng" dirty="0" smtClean="0">
                <a:solidFill>
                  <a:schemeClr val="accent6"/>
                </a:solidFill>
                <a:latin typeface="Times New Roman" pitchFamily="18" charset="0"/>
                <a:ea typeface="Calibri" pitchFamily="34" charset="0"/>
                <a:cs typeface="Times New Roman" pitchFamily="18" charset="0"/>
              </a:rPr>
              <a:t>KEVLAR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1" i="0" u="sng" strike="noStrike" cap="none" normalizeH="0" baseline="0" dirty="0" smtClean="0">
              <a:ln>
                <a:noFill/>
              </a:ln>
              <a:solidFill>
                <a:srgbClr val="000000"/>
              </a:solidFill>
              <a:effectLst/>
              <a:latin typeface="Calibri" pitchFamily="34" charset="0"/>
              <a:ea typeface="Calibri" pitchFamily="34" charset="0"/>
              <a:cs typeface="Times New Roman" pitchFamily="18" charset="0"/>
            </a:endParaRPr>
          </a:p>
          <a:p>
            <a:r>
              <a:rPr kumimoji="0" lang="en-US" sz="3200" i="0" u="sng" strike="noStrike" cap="none" normalizeH="0" baseline="0" dirty="0" smtClean="0">
                <a:ln>
                  <a:noFill/>
                </a:ln>
                <a:effectLst/>
                <a:latin typeface="Times New Roman" pitchFamily="18" charset="0"/>
                <a:ea typeface="Calibri" pitchFamily="34" charset="0"/>
                <a:cs typeface="Times New Roman" pitchFamily="18" charset="0"/>
              </a:rPr>
              <a:t>Preparation</a:t>
            </a:r>
            <a:r>
              <a:rPr kumimoji="0" lang="en-US" sz="3200" i="0" u="none" strike="noStrike" cap="none" normalizeH="0" baseline="0" dirty="0" smtClean="0">
                <a:ln>
                  <a:noFill/>
                </a:ln>
                <a:effectLst/>
                <a:latin typeface="Times New Roman" pitchFamily="18" charset="0"/>
                <a:ea typeface="Calibri" pitchFamily="34" charset="0"/>
                <a:cs typeface="Times New Roman" pitchFamily="18" charset="0"/>
              </a:rPr>
              <a:t>: </a:t>
            </a:r>
            <a:r>
              <a:rPr lang="en-US" sz="2800" dirty="0" smtClean="0">
                <a:latin typeface="Times New Roman" pitchFamily="18" charset="0"/>
                <a:ea typeface="Times New Roman" pitchFamily="18" charset="0"/>
                <a:cs typeface="Times New Roman" pitchFamily="18" charset="0"/>
              </a:rPr>
              <a:t>It is prepared by the condensation polymerization of</a:t>
            </a:r>
          </a:p>
          <a:p>
            <a:r>
              <a:rPr lang="en-US" sz="2800" dirty="0" smtClean="0">
                <a:latin typeface="Times New Roman" pitchFamily="18" charset="0"/>
                <a:ea typeface="Times New Roman" pitchFamily="18" charset="0"/>
                <a:cs typeface="Times New Roman" pitchFamily="18" charset="0"/>
              </a:rPr>
              <a:t>para-phenylenediamine and terepthaloyl chloride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 name="Picture 5" descr="kevlar.jpg"/>
          <p:cNvPicPr>
            <a:picLocks noChangeAspect="1"/>
          </p:cNvPicPr>
          <p:nvPr/>
        </p:nvPicPr>
        <p:blipFill>
          <a:blip r:embed="rId2">
            <a:lum bright="-30000" contrast="40000"/>
          </a:blip>
          <a:stretch>
            <a:fillRect/>
          </a:stretch>
        </p:blipFill>
        <p:spPr>
          <a:xfrm>
            <a:off x="738187" y="2895600"/>
            <a:ext cx="9077325" cy="28194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ChangeArrowheads="1"/>
          </p:cNvSpPr>
          <p:nvPr/>
        </p:nvSpPr>
        <p:spPr bwMode="auto">
          <a:xfrm>
            <a:off x="498764" y="207818"/>
            <a:ext cx="10874086" cy="560153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Properties</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endParaRPr kumimoji="0" lang="en-US" sz="2800" b="0" i="0" u="none"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endParaRPr>
          </a:p>
          <a:p>
            <a:pPr>
              <a:buFont typeface="Arial" pitchFamily="34" charset="0"/>
              <a:buChar char="•"/>
            </a:pP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lang="en-US" sz="2800" dirty="0" smtClean="0">
                <a:latin typeface="Times New Roman" pitchFamily="18" charset="0"/>
                <a:ea typeface="Times New Roman" pitchFamily="18" charset="0"/>
                <a:cs typeface="Times New Roman" pitchFamily="18" charset="0"/>
              </a:rPr>
              <a:t>Kevlar is a very strong material – about five times stronger than steel.</a:t>
            </a:r>
          </a:p>
          <a:p>
            <a:pPr lvl="0">
              <a:buFont typeface="Arial" pitchFamily="34" charset="0"/>
              <a:buChar char="•"/>
            </a:pPr>
            <a:r>
              <a:rPr lang="en-US" sz="2800" dirty="0" smtClean="0">
                <a:latin typeface="Times New Roman" pitchFamily="18" charset="0"/>
                <a:ea typeface="Times New Roman" pitchFamily="18" charset="0"/>
                <a:cs typeface="Times New Roman" pitchFamily="18" charset="0"/>
              </a:rPr>
              <a:t>Possess high tensile strength, low weight and high chemical inertness.</a:t>
            </a:r>
          </a:p>
          <a:p>
            <a:pPr lvl="0"/>
            <a:r>
              <a:rPr lang="en-US" sz="2800" dirty="0" smtClean="0">
                <a:latin typeface="Times New Roman" pitchFamily="18" charset="0"/>
                <a:ea typeface="Times New Roman" pitchFamily="18" charset="0"/>
                <a:cs typeface="Times New Roman" pitchFamily="18" charset="0"/>
              </a:rPr>
              <a:t> High cut resistant, fracture resistance and flame resistance.</a:t>
            </a:r>
          </a:p>
          <a:p>
            <a:r>
              <a:rPr lang="en-US" sz="2800" dirty="0" smtClean="0">
                <a:latin typeface="Times New Roman" pitchFamily="18" charset="0"/>
                <a:ea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Applications:</a:t>
            </a:r>
            <a:endParaRPr kumimoji="0" lang="en-US" sz="2800" b="0" i="0" u="none" strike="noStrike" cap="none" normalizeH="0" baseline="0" dirty="0" smtClean="0">
              <a:ln>
                <a:noFill/>
              </a:ln>
              <a:solidFill>
                <a:schemeClr val="accent6"/>
              </a:solidFill>
              <a:effectLst/>
              <a:latin typeface="Times New Roman" pitchFamily="18" charset="0"/>
              <a:cs typeface="Times New Roman" pitchFamily="18" charset="0"/>
            </a:endParaRPr>
          </a:p>
          <a:p>
            <a:pPr lvl="0" eaLnBrk="0" hangingPunct="0">
              <a:buFontTx/>
              <a:buChar char="•"/>
            </a:pPr>
            <a:r>
              <a:rPr kumimoji="0" lang="en-US" sz="28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lang="en-US" sz="2800" dirty="0" smtClean="0">
                <a:latin typeface="Times New Roman" pitchFamily="18" charset="0"/>
                <a:ea typeface="Times New Roman" pitchFamily="18" charset="0"/>
                <a:cs typeface="Times New Roman" pitchFamily="18" charset="0"/>
              </a:rPr>
              <a:t>due to its high tensile strength-to-weight ratio; by this measure it is five times stronger than steel</a:t>
            </a:r>
          </a:p>
          <a:p>
            <a:pPr lvl="0" eaLnBrk="0" hangingPunct="0">
              <a:buFontTx/>
              <a:buChar char="•"/>
            </a:pPr>
            <a:r>
              <a:rPr lang="en-US" sz="2800" dirty="0" smtClean="0">
                <a:latin typeface="Times New Roman" pitchFamily="18" charset="0"/>
                <a:ea typeface="Times New Roman" pitchFamily="18" charset="0"/>
                <a:cs typeface="Times New Roman" pitchFamily="18" charset="0"/>
              </a:rPr>
              <a:t>heat- or flame-resistant fabrics</a:t>
            </a:r>
          </a:p>
          <a:p>
            <a:pPr lvl="0" eaLnBrk="0" hangingPunct="0">
              <a:buFontTx/>
              <a:buChar char="•"/>
            </a:pPr>
            <a:r>
              <a:rPr lang="en-US" sz="2800" dirty="0" smtClean="0">
                <a:latin typeface="Times New Roman" pitchFamily="18" charset="0"/>
                <a:ea typeface="Times New Roman" pitchFamily="18" charset="0"/>
                <a:cs typeface="Times New Roman" pitchFamily="18" charset="0"/>
              </a:rPr>
              <a:t>bulletproof clothing,</a:t>
            </a:r>
          </a:p>
          <a:p>
            <a:pPr lvl="0" eaLnBrk="0" hangingPunct="0">
              <a:buFontTx/>
              <a:buChar char="•"/>
            </a:pPr>
            <a:r>
              <a:rPr lang="en-US" sz="2800" dirty="0" smtClean="0">
                <a:latin typeface="Times New Roman" pitchFamily="18" charset="0"/>
                <a:ea typeface="Times New Roman" pitchFamily="18" charset="0"/>
                <a:cs typeface="Times New Roman" pitchFamily="18" charset="0"/>
              </a:rPr>
              <a:t>for </a:t>
            </a:r>
            <a:r>
              <a:rPr lang="en-US" sz="2800" smtClean="0">
                <a:latin typeface="Times New Roman" pitchFamily="18" charset="0"/>
                <a:ea typeface="Times New Roman" pitchFamily="18" charset="0"/>
                <a:cs typeface="Times New Roman" pitchFamily="18" charset="0"/>
              </a:rPr>
              <a:t>aircraft panels</a:t>
            </a:r>
          </a:p>
          <a:p>
            <a:pPr lvl="0" eaLnBrk="0" hangingPunct="0">
              <a:buFontTx/>
              <a:buChar char="•"/>
            </a:pPr>
            <a:r>
              <a:rPr lang="en-US" sz="2800" smtClean="0">
                <a:latin typeface="Times New Roman" pitchFamily="18" charset="0"/>
                <a:ea typeface="Times New Roman" pitchFamily="18" charset="0"/>
                <a:cs typeface="Times New Roman" pitchFamily="18" charset="0"/>
              </a:rPr>
              <a:t>for </a:t>
            </a:r>
            <a:r>
              <a:rPr lang="en-US" sz="2800" dirty="0" smtClean="0">
                <a:latin typeface="Times New Roman" pitchFamily="18" charset="0"/>
                <a:ea typeface="Times New Roman" pitchFamily="18" charset="0"/>
                <a:cs typeface="Times New Roman" pitchFamily="18" charset="0"/>
              </a:rPr>
              <a:t>aircraft panels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ChangeArrowheads="1"/>
          </p:cNvSpPr>
          <p:nvPr/>
        </p:nvSpPr>
        <p:spPr bwMode="auto">
          <a:xfrm>
            <a:off x="346365" y="263236"/>
            <a:ext cx="11596254" cy="3847207"/>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2.</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a:t>
            </a: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RUBBERS:</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a:t>
            </a:r>
            <a:r>
              <a:rPr lang="en-US" sz="3200" dirty="0" smtClean="0">
                <a:latin typeface="Times New Roman" pitchFamily="18" charset="0"/>
                <a:cs typeface="Times New Roman" pitchFamily="18" charset="0"/>
              </a:rPr>
              <a:t>is an elastomer that is, a polymer that has the ability to regain its original shape after being deformed. </a:t>
            </a:r>
          </a:p>
          <a:p>
            <a:endParaRPr lang="en-IN" sz="3200" dirty="0" smtClean="0">
              <a:latin typeface="Times New Roman" pitchFamily="18" charset="0"/>
              <a:cs typeface="Times New Roman" pitchFamily="18" charset="0"/>
            </a:endParaRPr>
          </a:p>
          <a:p>
            <a:pPr marL="514350" indent="-514350">
              <a:buAutoNum type="alphaLcParenR"/>
            </a:pPr>
            <a:r>
              <a:rPr lang="en-IN" sz="3200" b="1" u="sng" dirty="0" smtClean="0">
                <a:solidFill>
                  <a:schemeClr val="accent6"/>
                </a:solidFill>
                <a:latin typeface="Times New Roman" pitchFamily="18" charset="0"/>
                <a:cs typeface="Times New Roman" pitchFamily="18" charset="0"/>
              </a:rPr>
              <a:t>Buna-S or SBR: (Elastomer)</a:t>
            </a:r>
            <a:r>
              <a:rPr lang="en-IN" sz="3200" b="1" dirty="0" smtClean="0">
                <a:solidFill>
                  <a:schemeClr val="accent6"/>
                </a:solidFill>
                <a:latin typeface="Times New Roman" pitchFamily="18" charset="0"/>
                <a:cs typeface="Times New Roman" pitchFamily="18" charset="0"/>
              </a:rPr>
              <a:t>: </a:t>
            </a:r>
          </a:p>
          <a:p>
            <a:pPr marL="514350" indent="-514350"/>
            <a:r>
              <a:rPr lang="en-IN" sz="2800" i="1" dirty="0" smtClean="0">
                <a:solidFill>
                  <a:schemeClr val="accent6"/>
                </a:solidFill>
                <a:latin typeface="Times New Roman" pitchFamily="18" charset="0"/>
                <a:cs typeface="Times New Roman" pitchFamily="18" charset="0"/>
              </a:rPr>
              <a:t>Copolymer of 1,3-Butadiene (about 75% by weight) and styrene (25% by weight) </a:t>
            </a:r>
          </a:p>
          <a:p>
            <a:pPr marL="514350" indent="-514350"/>
            <a:endParaRPr lang="en-US" sz="2800" i="1" dirty="0" smtClean="0">
              <a:solidFill>
                <a:schemeClr val="accent6"/>
              </a:solidFill>
              <a:latin typeface="Times New Roman" pitchFamily="18" charset="0"/>
              <a:cs typeface="Times New Roman" pitchFamily="18" charset="0"/>
            </a:endParaRPr>
          </a:p>
          <a:p>
            <a:r>
              <a:rPr lang="en-IN" sz="3200" b="1" u="sng" dirty="0" smtClean="0">
                <a:solidFill>
                  <a:schemeClr val="accent6"/>
                </a:solidFill>
                <a:latin typeface="Times New Roman" pitchFamily="18" charset="0"/>
                <a:cs typeface="Times New Roman" pitchFamily="18" charset="0"/>
              </a:rPr>
              <a:t>Preparation:</a:t>
            </a:r>
            <a:endParaRPr kumimoji="0" lang="en-US" sz="3200" i="0" strike="noStrike" cap="none" normalizeH="0" baseline="0" dirty="0" smtClean="0">
              <a:ln>
                <a:noFill/>
              </a:ln>
              <a:solidFill>
                <a:schemeClr val="accent6"/>
              </a:solidFill>
              <a:effectLst/>
              <a:latin typeface="Times New Roman" pitchFamily="18" charset="0"/>
              <a:cs typeface="Times New Roman" pitchFamily="18" charset="0"/>
            </a:endParaRPr>
          </a:p>
        </p:txBody>
      </p:sp>
      <p:pic>
        <p:nvPicPr>
          <p:cNvPr id="5" name="Picture 4" descr="Description: http://mystudyexpress.com/12%20state%20science/12th%20chem%20state/Polymers/img/1.jpg"/>
          <p:cNvPicPr/>
          <p:nvPr/>
        </p:nvPicPr>
        <p:blipFill>
          <a:blip r:embed="rId2">
            <a:lum bright="-30000" contrast="40000"/>
            <a:extLst>
              <a:ext uri="{28A0092B-C50C-407E-A947-70E740481C1C}">
                <a14:useLocalDpi xmlns="" xmlns:a14="http://schemas.microsoft.com/office/drawing/2010/main" val="0"/>
              </a:ext>
            </a:extLst>
          </a:blip>
          <a:srcRect/>
          <a:stretch>
            <a:fillRect/>
          </a:stretch>
        </p:blipFill>
        <p:spPr bwMode="auto">
          <a:xfrm>
            <a:off x="1953490" y="4039983"/>
            <a:ext cx="9168939" cy="246056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4849"/>
            <a:ext cx="11105148" cy="6015789"/>
          </a:xfrm>
        </p:spPr>
        <p:txBody>
          <a:bodyPr/>
          <a:lstStyle/>
          <a:p>
            <a:pPr>
              <a:buNone/>
            </a:pPr>
            <a:r>
              <a:rPr lang="en-IN" sz="2400" b="1" u="sng" dirty="0" smtClean="0">
                <a:solidFill>
                  <a:srgbClr val="C00000"/>
                </a:solidFill>
                <a:latin typeface="Times New Roman" pitchFamily="18" charset="0"/>
                <a:cs typeface="Times New Roman" pitchFamily="18" charset="0"/>
              </a:rPr>
              <a:t>FUNCTIONALITY</a:t>
            </a:r>
            <a:r>
              <a:rPr lang="en-IN" sz="2400" b="1" u="sng" dirty="0" smtClean="0">
                <a:solidFill>
                  <a:schemeClr val="accent1"/>
                </a:solidFill>
                <a:latin typeface="Times New Roman" pitchFamily="18" charset="0"/>
                <a:cs typeface="Times New Roman" pitchFamily="18" charset="0"/>
              </a:rPr>
              <a:t>:</a:t>
            </a:r>
            <a:r>
              <a:rPr lang="en-IN" sz="2800" b="1" dirty="0" smtClean="0">
                <a:solidFill>
                  <a:srgbClr val="0070C0"/>
                </a:solidFill>
                <a:latin typeface="Times New Roman" pitchFamily="18" charset="0"/>
                <a:cs typeface="Times New Roman" pitchFamily="18" charset="0"/>
              </a:rPr>
              <a:t> </a:t>
            </a:r>
            <a:r>
              <a:rPr lang="en-IN" sz="2400" dirty="0" smtClean="0">
                <a:latin typeface="Times New Roman" pitchFamily="18" charset="0"/>
                <a:cs typeface="Times New Roman" pitchFamily="18" charset="0"/>
              </a:rPr>
              <a:t>The functionality of a monomer is </a:t>
            </a:r>
            <a:r>
              <a:rPr lang="en-IN" sz="2400" b="1" dirty="0" smtClean="0">
                <a:latin typeface="Times New Roman" pitchFamily="18" charset="0"/>
                <a:cs typeface="Times New Roman" pitchFamily="18" charset="0"/>
              </a:rPr>
              <a:t>the number of binding sites that is/are present in that monomer</a:t>
            </a:r>
            <a:r>
              <a:rPr lang="en-IN" sz="2400"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A molecule can act as a monomer only if it is at-least bifunctional in nature.</a:t>
            </a: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For example, the functionality of ethene is 2, since it can form two new bonds on breaking the existing pie bond.</a:t>
            </a: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smtClean="0">
              <a:solidFill>
                <a:srgbClr val="0070C0"/>
              </a:solidFill>
              <a:latin typeface="Times New Roman" pitchFamily="18" charset="0"/>
              <a:cs typeface="Times New Roman" pitchFamily="18" charset="0"/>
            </a:endParaRPr>
          </a:p>
          <a:p>
            <a:pPr>
              <a:buNone/>
            </a:pPr>
            <a:endParaRPr lang="en-US" sz="2800" b="1" u="sng" dirty="0" smtClean="0">
              <a:solidFill>
                <a:srgbClr val="C00000"/>
              </a:solidFill>
              <a:latin typeface="Times New Roman" pitchFamily="18" charset="0"/>
              <a:cs typeface="Times New Roman" pitchFamily="18" charset="0"/>
            </a:endParaRPr>
          </a:p>
          <a:p>
            <a:pPr>
              <a:buNone/>
            </a:pPr>
            <a:endParaRPr lang="en-IN" sz="2800" b="1" u="sng" dirty="0" smtClean="0">
              <a:solidFill>
                <a:srgbClr val="C00000"/>
              </a:solidFill>
              <a:latin typeface="Times New Roman" pitchFamily="18" charset="0"/>
              <a:cs typeface="Times New Roman" pitchFamily="18" charset="0"/>
            </a:endParaRPr>
          </a:p>
          <a:p>
            <a:pPr>
              <a:buNone/>
            </a:pPr>
            <a:r>
              <a:rPr lang="en-IN" sz="2800" b="1" u="sng" dirty="0" smtClean="0">
                <a:solidFill>
                  <a:srgbClr val="C00000"/>
                </a:solidFill>
                <a:latin typeface="Times New Roman" pitchFamily="18" charset="0"/>
                <a:cs typeface="Times New Roman" pitchFamily="18" charset="0"/>
              </a:rPr>
              <a:t>Significance of functionality</a:t>
            </a:r>
            <a:r>
              <a:rPr lang="en-IN" sz="2800" u="sng" dirty="0" smtClean="0">
                <a:solidFill>
                  <a:srgbClr val="0070C0"/>
                </a:solidFill>
                <a:latin typeface="Times New Roman" pitchFamily="18" charset="0"/>
                <a:cs typeface="Times New Roman" pitchFamily="18" charset="0"/>
              </a:rPr>
              <a:t>:      </a:t>
            </a:r>
            <a:endParaRPr lang="en-US" sz="2800" dirty="0" smtClean="0">
              <a:solidFill>
                <a:srgbClr val="0070C0"/>
              </a:solidFill>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If, f = 2, a </a:t>
            </a:r>
            <a:r>
              <a:rPr lang="en-IN" sz="2400" i="1" dirty="0" smtClean="0">
                <a:solidFill>
                  <a:schemeClr val="accent1"/>
                </a:solidFill>
                <a:latin typeface="Times New Roman" pitchFamily="18" charset="0"/>
                <a:cs typeface="Times New Roman" pitchFamily="18" charset="0"/>
              </a:rPr>
              <a:t>linear chain </a:t>
            </a:r>
            <a:r>
              <a:rPr lang="en-IN" sz="2400" dirty="0" smtClean="0">
                <a:latin typeface="Times New Roman" pitchFamily="18" charset="0"/>
                <a:cs typeface="Times New Roman" pitchFamily="18" charset="0"/>
              </a:rPr>
              <a:t>polymer is formed. E.G. ethene, ethylene glycol, hexamethylene diamine, adipic acid</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If, f ˃ 2, </a:t>
            </a:r>
            <a:r>
              <a:rPr lang="en-IN" sz="2400" i="1" dirty="0" smtClean="0">
                <a:solidFill>
                  <a:schemeClr val="accent1"/>
                </a:solidFill>
                <a:latin typeface="Times New Roman" pitchFamily="18" charset="0"/>
                <a:cs typeface="Times New Roman" pitchFamily="18" charset="0"/>
              </a:rPr>
              <a:t>branched or cross linked</a:t>
            </a:r>
            <a:r>
              <a:rPr lang="en-IN" sz="2400" i="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polymers are formed. E.g. glycerol</a:t>
            </a:r>
            <a:endParaRPr lang="en-US" sz="2400" dirty="0" smtClean="0">
              <a:latin typeface="Times New Roman" pitchFamily="18" charset="0"/>
              <a:cs typeface="Times New Roman" pitchFamily="18" charset="0"/>
            </a:endParaRPr>
          </a:p>
          <a:p>
            <a:pPr>
              <a:buNone/>
            </a:pPr>
            <a:endParaRPr lang="en-US" dirty="0"/>
          </a:p>
        </p:txBody>
      </p:sp>
      <p:pic>
        <p:nvPicPr>
          <p:cNvPr id="5" name="Picture 4" descr="Image result for examples to show functionality of monomers"/>
          <p:cNvPicPr/>
          <p:nvPr/>
        </p:nvPicPr>
        <p:blipFill rotWithShape="1">
          <a:blip r:embed="rId2" cstate="print">
            <a:extLst>
              <a:ext uri="{28A0092B-C50C-407E-A947-70E740481C1C}">
                <a14:useLocalDpi xmlns="" xmlns:a14="http://schemas.microsoft.com/office/drawing/2010/main" val="0"/>
              </a:ext>
            </a:extLst>
          </a:blip>
          <a:srcRect l="31082" t="4237" r="49305" b="58898"/>
          <a:stretch/>
        </p:blipFill>
        <p:spPr bwMode="auto">
          <a:xfrm>
            <a:off x="5527964" y="2493819"/>
            <a:ext cx="1316182" cy="1233053"/>
          </a:xfrm>
          <a:prstGeom prst="rect">
            <a:avLst/>
          </a:prstGeom>
          <a:noFill/>
          <a:ln>
            <a:noFill/>
          </a:ln>
          <a:extLst>
            <a:ext uri="{53640926-AAD7-44D8-BBD7-CCE9431645EC}">
              <a14:shadowObscured xmlns="" xmlns:a14="http://schemas.microsoft.com/office/drawing/2010/main"/>
            </a:ext>
          </a:extLst>
        </p:spPr>
      </p:pic>
      <p:pic>
        <p:nvPicPr>
          <p:cNvPr id="7" name="Picture 6" descr="Image result for examples to show functionality of monomers"/>
          <p:cNvPicPr/>
          <p:nvPr/>
        </p:nvPicPr>
        <p:blipFill rotWithShape="1">
          <a:blip r:embed="rId3" cstate="print">
            <a:extLst>
              <a:ext uri="{28A0092B-C50C-407E-A947-70E740481C1C}">
                <a14:useLocalDpi xmlns="" xmlns:a14="http://schemas.microsoft.com/office/drawing/2010/main" val="0"/>
              </a:ext>
            </a:extLst>
          </a:blip>
          <a:srcRect l="39559" t="49999" r="32518" b="3813"/>
          <a:stretch/>
        </p:blipFill>
        <p:spPr bwMode="auto">
          <a:xfrm>
            <a:off x="7406119" y="2521528"/>
            <a:ext cx="2167372" cy="1066800"/>
          </a:xfrm>
          <a:prstGeom prst="rect">
            <a:avLst/>
          </a:prstGeom>
          <a:noFill/>
          <a:ln>
            <a:noFill/>
          </a:ln>
          <a:extLst>
            <a:ext uri="{53640926-AAD7-44D8-BBD7-CCE9431645EC}">
              <a14:shadowObscured xmlns="" xmlns:a14="http://schemas.microsoft.com/office/drawing/2010/main"/>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ChangeArrowheads="1"/>
          </p:cNvSpPr>
          <p:nvPr/>
        </p:nvSpPr>
        <p:spPr bwMode="auto">
          <a:xfrm>
            <a:off x="376843" y="304800"/>
            <a:ext cx="11637818" cy="5611091"/>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Properties:</a:t>
            </a:r>
            <a:endParaRPr kumimoji="0" lang="en-US" sz="36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High abrasion resistance</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High load bearing capacity.</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Swells in oils and solvents.</a:t>
            </a:r>
          </a:p>
          <a:p>
            <a:pPr marL="0" marR="0" lvl="0" indent="0" algn="l" defTabSz="914400" rtl="0" eaLnBrk="0" fontAlgn="base" latinLnBrk="0" hangingPunct="0">
              <a:lnSpc>
                <a:spcPct val="100000"/>
              </a:lnSpc>
              <a:spcBef>
                <a:spcPct val="0"/>
              </a:spcBef>
              <a:spcAft>
                <a:spcPct val="0"/>
              </a:spcAft>
              <a:buClrTx/>
              <a:buSzTx/>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Applications:</a:t>
            </a:r>
            <a:endParaRPr kumimoji="0" lang="en-US" sz="36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Used in shoe heels and soles.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in chewing gum.</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Used in making motor cycle and scooter tyres, cycle tyres and tubes.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Electrical insulation</a:t>
            </a:r>
            <a:r>
              <a:rPr kumimoji="0" lang="en-US" sz="32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ChangeArrowheads="1"/>
          </p:cNvSpPr>
          <p:nvPr/>
        </p:nvSpPr>
        <p:spPr bwMode="auto">
          <a:xfrm>
            <a:off x="207818" y="166255"/>
            <a:ext cx="11764242" cy="304698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b) </a:t>
            </a: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NBR or Buna-N or </a:t>
            </a:r>
            <a:r>
              <a:rPr kumimoji="0" lang="en-US" sz="3200" b="1" i="0" u="sng" strike="noStrike" cap="none" normalizeH="0" baseline="0" dirty="0" err="1" smtClean="0">
                <a:ln>
                  <a:noFill/>
                </a:ln>
                <a:solidFill>
                  <a:schemeClr val="accent6"/>
                </a:solidFill>
                <a:effectLst/>
                <a:latin typeface="Times New Roman" pitchFamily="18" charset="0"/>
                <a:ea typeface="Times New Roman" pitchFamily="18" charset="0"/>
                <a:cs typeface="Times New Roman" pitchFamily="18" charset="0"/>
              </a:rPr>
              <a:t>nitrile</a:t>
            </a: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rubber:</a:t>
            </a:r>
            <a:r>
              <a:rPr kumimoji="0" lang="en-US" sz="3200" b="1" i="0" strike="noStrike" cap="none" normalizeH="0" dirty="0" smtClean="0">
                <a:ln>
                  <a:noFill/>
                </a:ln>
                <a:solidFill>
                  <a:schemeClr val="accent6"/>
                </a:solidFill>
                <a:effectLst/>
                <a:latin typeface="Times New Roman" pitchFamily="18" charset="0"/>
                <a:ea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Elastomer,</a:t>
            </a:r>
            <a:r>
              <a:rPr kumimoji="0" lang="en-US" sz="3200" i="1" strike="noStrike" cap="none" normalizeH="0" dirty="0" smtClean="0">
                <a:ln>
                  <a:noFill/>
                </a:ln>
                <a:solidFill>
                  <a:schemeClr val="accent6"/>
                </a:solidFill>
                <a:effectLst/>
                <a:latin typeface="Times New Roman" pitchFamily="18" charset="0"/>
                <a:ea typeface="Calibri" pitchFamily="34" charset="0"/>
                <a:cs typeface="Times New Roman" pitchFamily="18" charset="0"/>
              </a:rPr>
              <a:t> copolymer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i="1" strike="noStrike" cap="none" normalizeH="0" dirty="0" smtClean="0">
              <a:ln>
                <a:noFill/>
              </a:ln>
              <a:solidFill>
                <a:schemeClr val="accent6"/>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i="0" u="sng"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Preparation</a:t>
            </a:r>
            <a:r>
              <a:rPr kumimoji="0" lang="en-US" sz="320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Copolymer of Butadiene (about 75% by weight) and Acrylonitrile (25% by weight).</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Content Placeholder 3"/>
          <p:cNvPicPr>
            <a:picLocks noGrp="1" noChangeAspect="1"/>
          </p:cNvPicPr>
          <p:nvPr>
            <p:ph sz="half" idx="1"/>
          </p:nvPr>
        </p:nvPicPr>
        <p:blipFill>
          <a:blip r:embed="rId2">
            <a:lum bright="-30000" contrast="40000"/>
          </a:blip>
          <a:srcRect l="17913" r="6403"/>
          <a:stretch>
            <a:fillRect/>
          </a:stretch>
        </p:blipFill>
        <p:spPr>
          <a:xfrm>
            <a:off x="1130531" y="3276602"/>
            <a:ext cx="9260377" cy="2043543"/>
          </a:xfrm>
          <a:effectLst>
            <a:glow rad="419100">
              <a:schemeClr val="accent4">
                <a:satMod val="175000"/>
                <a:alpha val="32000"/>
              </a:schemeClr>
            </a:glow>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ChangeArrowheads="1"/>
          </p:cNvSpPr>
          <p:nvPr/>
        </p:nvSpPr>
        <p:spPr bwMode="auto">
          <a:xfrm>
            <a:off x="304800" y="332509"/>
            <a:ext cx="11693236" cy="550920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Properties:</a:t>
            </a:r>
          </a:p>
          <a:p>
            <a:pPr lvl="2"/>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Highly polar</a:t>
            </a:r>
          </a:p>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Oil resistant.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rgbClr val="000000"/>
                </a:solidFill>
                <a:effectLst/>
                <a:latin typeface="Times New Roman" pitchFamily="18" charset="0"/>
                <a:cs typeface="Times New Roman" pitchFamily="18" charset="0"/>
              </a:rPr>
              <a:t> Conveyor belts.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rgbClr val="000000"/>
                </a:solidFill>
                <a:effectLst/>
                <a:latin typeface="Times New Roman" pitchFamily="18" charset="0"/>
                <a:cs typeface="Times New Roman" pitchFamily="18" charset="0"/>
              </a:rPr>
              <a:t> Hoses, seals, gaskets.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rgbClr val="000000"/>
                </a:solidFill>
                <a:effectLst/>
                <a:latin typeface="Times New Roman" pitchFamily="18" charset="0"/>
                <a:cs typeface="Times New Roman" pitchFamily="18" charset="0"/>
              </a:rPr>
              <a:t> Protective gloves in the nuclear industry </a:t>
            </a: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tank lining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Adhesives</a:t>
            </a:r>
            <a:r>
              <a:rPr kumimoji="0" lang="en-US" sz="32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ChangeArrowheads="1"/>
          </p:cNvSpPr>
          <p:nvPr/>
        </p:nvSpPr>
        <p:spPr bwMode="auto">
          <a:xfrm>
            <a:off x="277091" y="180109"/>
            <a:ext cx="4599914" cy="206210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r>
              <a:rPr lang="en-US" sz="3200" b="1" dirty="0" smtClean="0">
                <a:solidFill>
                  <a:schemeClr val="accent6"/>
                </a:solidFill>
                <a:latin typeface="Times New Roman" pitchFamily="18" charset="0"/>
                <a:ea typeface="Times New Roman" pitchFamily="18" charset="0"/>
                <a:cs typeface="Times New Roman" pitchFamily="18" charset="0"/>
              </a:rPr>
              <a:t>c)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Neoprene (Elastomer)</a:t>
            </a: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3200" i="1" dirty="0" smtClean="0">
                <a:solidFill>
                  <a:schemeClr val="accent6"/>
                </a:solidFill>
                <a:latin typeface="Times New Roman" pitchFamily="18" charset="0"/>
                <a:ea typeface="Calibri" pitchFamily="34" charset="0"/>
                <a:cs typeface="Times New Roman" pitchFamily="18" charset="0"/>
              </a:rPr>
              <a:t>Elastomer, copolymer</a:t>
            </a:r>
            <a:endParaRPr kumimoji="0" lang="en-US" sz="3200"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i="0" u="sng"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Preparation:</a:t>
            </a:r>
            <a:endParaRPr kumimoji="0" lang="en-US" sz="320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4" descr="Description: Image result for neoprene preparation and applications"/>
          <p:cNvPicPr/>
          <p:nvPr/>
        </p:nvPicPr>
        <p:blipFill>
          <a:blip r:embed="rId2">
            <a:lum bright="-30000" contrast="40000"/>
            <a:extLst>
              <a:ext uri="{28A0092B-C50C-407E-A947-70E740481C1C}">
                <a14:useLocalDpi xmlns="" xmlns:a14="http://schemas.microsoft.com/office/drawing/2010/main" val="0"/>
              </a:ext>
            </a:extLst>
          </a:blip>
          <a:srcRect/>
          <a:stretch>
            <a:fillRect/>
          </a:stretch>
        </p:blipFill>
        <p:spPr bwMode="auto">
          <a:xfrm>
            <a:off x="1429789" y="2443279"/>
            <a:ext cx="7561812" cy="3176125"/>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ChangeArrowheads="1"/>
          </p:cNvSpPr>
          <p:nvPr/>
        </p:nvSpPr>
        <p:spPr bwMode="auto">
          <a:xfrm>
            <a:off x="346363" y="221673"/>
            <a:ext cx="9130145" cy="6001643"/>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Properties</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 Inert to chemicals.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2. Fire resistant.</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3. Corrosion resistant.</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4. Water resistant.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Applications</a:t>
            </a:r>
            <a:r>
              <a:rPr kumimoji="0" lang="en-US" sz="3200" b="1" i="0"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 Making gloves and coated fabrics.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 Used in power transformers.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Used in wet-suits and diving-suits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3200" dirty="0" smtClean="0">
                <a:latin typeface="Times New Roman" pitchFamily="18" charset="0"/>
                <a:ea typeface="Calibri" pitchFamily="34" charset="0"/>
                <a:cs typeface="Times New Roman" pitchFamily="18" charset="0"/>
              </a:rPr>
              <a:t>4</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Neoprene is also used for Halloween masks.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5. Lining of reaction vessels.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ChangeArrowheads="1"/>
          </p:cNvSpPr>
          <p:nvPr/>
        </p:nvSpPr>
        <p:spPr bwMode="auto">
          <a:xfrm>
            <a:off x="207818" y="249382"/>
            <a:ext cx="11707092"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CONDUCTING POLYMERS</a:t>
            </a:r>
            <a:endParaRPr kumimoji="0" lang="en-US" sz="32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Polymers that conduct electricity are known as conducting polymers. </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These polymers show conductivity due to extensive conjugation in their backbone.</a:t>
            </a:r>
          </a:p>
        </p:txBody>
      </p:sp>
      <p:sp>
        <p:nvSpPr>
          <p:cNvPr id="5" name="Rectangle 4"/>
          <p:cNvSpPr/>
          <p:nvPr/>
        </p:nvSpPr>
        <p:spPr>
          <a:xfrm>
            <a:off x="304800" y="3190910"/>
            <a:ext cx="11042072" cy="2677656"/>
          </a:xfrm>
          <a:prstGeom prst="rect">
            <a:avLst/>
          </a:prstGeom>
        </p:spPr>
        <p:txBody>
          <a:bodyPr wrap="square">
            <a:spAutoFit/>
          </a:bodyPr>
          <a:lstStyle/>
          <a:p>
            <a:pPr lvl="1">
              <a:buFont typeface="Arial" pitchFamily="34" charset="0"/>
              <a:buChar char="•"/>
            </a:pPr>
            <a:r>
              <a:rPr lang="en-IN" sz="2800" dirty="0" smtClean="0">
                <a:latin typeface="Times New Roman" pitchFamily="18" charset="0"/>
                <a:cs typeface="Times New Roman" pitchFamily="18" charset="0"/>
              </a:rPr>
              <a:t> The polymer chain should contain conjugation (alternate sigma and pi bonds)through out its chain. So that there are resonating and mobile electrons for conduction.</a:t>
            </a:r>
            <a:endParaRPr lang="en-US" sz="2800" dirty="0" smtClean="0">
              <a:latin typeface="Times New Roman" pitchFamily="18" charset="0"/>
              <a:cs typeface="Times New Roman" pitchFamily="18" charset="0"/>
            </a:endParaRPr>
          </a:p>
          <a:p>
            <a:pPr lvl="1">
              <a:buFont typeface="Arial" pitchFamily="34" charset="0"/>
              <a:buChar char="•"/>
            </a:pPr>
            <a:r>
              <a:rPr lang="en-IN" sz="2800" dirty="0" smtClean="0">
                <a:latin typeface="Times New Roman" pitchFamily="18" charset="0"/>
                <a:cs typeface="Times New Roman" pitchFamily="18" charset="0"/>
              </a:rPr>
              <a:t> Polymer should have high planarity in its structure.</a:t>
            </a:r>
            <a:endParaRPr lang="en-US" sz="2800" dirty="0" smtClean="0">
              <a:latin typeface="Times New Roman" pitchFamily="18" charset="0"/>
              <a:cs typeface="Times New Roman" pitchFamily="18" charset="0"/>
            </a:endParaRPr>
          </a:p>
          <a:p>
            <a:pPr lvl="1">
              <a:buFont typeface="Arial" pitchFamily="34" charset="0"/>
              <a:buChar char="•"/>
            </a:pPr>
            <a:r>
              <a:rPr lang="en-IN" sz="2800" dirty="0" smtClean="0">
                <a:latin typeface="Times New Roman" pitchFamily="18" charset="0"/>
                <a:cs typeface="Times New Roman" pitchFamily="18" charset="0"/>
              </a:rPr>
              <a:t> Presence of aromatic rings in the chain with continuous resonance.</a:t>
            </a:r>
            <a:endParaRPr lang="en-US" sz="2800" dirty="0" smtClean="0">
              <a:latin typeface="Times New Roman" pitchFamily="18" charset="0"/>
              <a:cs typeface="Times New Roman" pitchFamily="18" charset="0"/>
            </a:endParaRPr>
          </a:p>
          <a:p>
            <a:pPr lvl="1">
              <a:buFont typeface="Arial" pitchFamily="34" charset="0"/>
              <a:buChar char="•"/>
            </a:pPr>
            <a:r>
              <a:rPr lang="en-IN" sz="2800" dirty="0" smtClean="0">
                <a:latin typeface="Times New Roman" pitchFamily="18" charset="0"/>
                <a:cs typeface="Times New Roman" pitchFamily="18" charset="0"/>
              </a:rPr>
              <a:t> Polymer chain should be linear.</a:t>
            </a:r>
            <a:endParaRPr lang="en-US" sz="2800" dirty="0" smtClean="0">
              <a:latin typeface="Times New Roman" pitchFamily="18" charset="0"/>
              <a:cs typeface="Times New Roman" pitchFamily="18" charset="0"/>
            </a:endParaRPr>
          </a:p>
        </p:txBody>
      </p:sp>
      <p:sp>
        <p:nvSpPr>
          <p:cNvPr id="6" name="Title 1"/>
          <p:cNvSpPr>
            <a:spLocks noGrp="1"/>
          </p:cNvSpPr>
          <p:nvPr>
            <p:ph type="title"/>
          </p:nvPr>
        </p:nvSpPr>
        <p:spPr>
          <a:xfrm>
            <a:off x="401782" y="2518064"/>
            <a:ext cx="10972800" cy="582613"/>
          </a:xfrm>
        </p:spPr>
        <p:txBody>
          <a:bodyPr/>
          <a:lstStyle/>
          <a:p>
            <a:r>
              <a:rPr lang="en-IN" sz="2800" b="1" dirty="0" smtClean="0">
                <a:solidFill>
                  <a:schemeClr val="accent6"/>
                </a:solidFill>
                <a:latin typeface="Times New Roman" pitchFamily="18" charset="0"/>
                <a:cs typeface="Times New Roman" pitchFamily="18" charset="0"/>
              </a:rPr>
              <a:t>Condition for a polymer to be conducting in nature</a:t>
            </a:r>
            <a:endParaRPr lang="en-US" sz="2800" b="1" dirty="0">
              <a:solidFill>
                <a:schemeClr val="accent6"/>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2693" y="556552"/>
            <a:ext cx="4279761" cy="646331"/>
          </a:xfrm>
          <a:prstGeom prst="rect">
            <a:avLst/>
          </a:prstGeom>
        </p:spPr>
        <p:txBody>
          <a:bodyPr wrap="none">
            <a:spAutoFit/>
          </a:bodyPr>
          <a:lstStyle/>
          <a:p>
            <a:pPr lvl="0" algn="just" eaLnBrk="0" hangingPunct="0"/>
            <a:r>
              <a:rPr lang="en-US" sz="3600" b="1" u="sng" dirty="0" smtClean="0">
                <a:solidFill>
                  <a:schemeClr val="accent6"/>
                </a:solidFill>
                <a:latin typeface="Times New Roman" pitchFamily="18" charset="0"/>
                <a:ea typeface="Calibri" pitchFamily="34" charset="0"/>
                <a:cs typeface="Times New Roman" pitchFamily="18" charset="0"/>
              </a:rPr>
              <a:t>CLASSIFICATION:</a:t>
            </a:r>
            <a:endParaRPr lang="en-US" sz="3600" dirty="0" smtClean="0">
              <a:solidFill>
                <a:schemeClr val="accent6"/>
              </a:solidFill>
              <a:cs typeface="Arial" pitchFamily="34" charset="0"/>
            </a:endParaRPr>
          </a:p>
        </p:txBody>
      </p:sp>
      <p:pic>
        <p:nvPicPr>
          <p:cNvPr id="6" name="Picture 5" descr="IMG_20210625_234940.jpg"/>
          <p:cNvPicPr>
            <a:picLocks noChangeAspect="1"/>
          </p:cNvPicPr>
          <p:nvPr/>
        </p:nvPicPr>
        <p:blipFill>
          <a:blip r:embed="rId2" cstate="print">
            <a:lum contrast="40000"/>
          </a:blip>
          <a:stretch>
            <a:fillRect/>
          </a:stretch>
        </p:blipFill>
        <p:spPr>
          <a:xfrm>
            <a:off x="665018" y="1197032"/>
            <a:ext cx="10690167" cy="5020888"/>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ChangeArrowheads="1"/>
          </p:cNvSpPr>
          <p:nvPr/>
        </p:nvSpPr>
        <p:spPr bwMode="auto">
          <a:xfrm>
            <a:off x="235527" y="346364"/>
            <a:ext cx="11721380" cy="5570756"/>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1" fontAlgn="base" latinLnBrk="0" hangingPunct="1">
              <a:lnSpc>
                <a:spcPct val="100000"/>
              </a:lnSpc>
              <a:spcBef>
                <a:spcPct val="0"/>
              </a:spcBef>
              <a:spcAft>
                <a:spcPct val="0"/>
              </a:spcAft>
              <a:buClrTx/>
              <a:buSzTx/>
              <a:buFontTx/>
              <a:buAutoNum type="arabicPeriod"/>
              <a:tabLst/>
            </a:pPr>
            <a:r>
              <a:rPr kumimoji="0" lang="en-US" sz="36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Intrinsically conducting polymers:</a:t>
            </a:r>
            <a:r>
              <a:rPr kumimoji="0" lang="en-US" sz="36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p>
          <a:p>
            <a:pPr marL="514350" marR="0" lvl="0" indent="-514350" algn="just" defTabSz="914400" rtl="0" eaLnBrk="1" fontAlgn="base" latinLnBrk="0" hangingPunct="1">
              <a:lnSpc>
                <a:spcPct val="100000"/>
              </a:lnSpc>
              <a:spcBef>
                <a:spcPct val="0"/>
              </a:spcBef>
              <a:spcAft>
                <a:spcPct val="0"/>
              </a:spcAft>
              <a:buClrTx/>
              <a:buSzTx/>
              <a:buFontTx/>
              <a:buAutoNum type="arabicPeriod"/>
              <a:tabLst/>
            </a:pPr>
            <a:endParaRPr kumimoji="0" lang="en-US" sz="32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endParaRPr>
          </a:p>
          <a:p>
            <a:pPr marL="514350" marR="0" lvl="0" indent="-514350" algn="just" defTabSz="914400" rtl="0" eaLnBrk="1" fontAlgn="base" latinLnBrk="0" hangingPunct="1">
              <a:lnSpc>
                <a:spcPct val="100000"/>
              </a:lnSpc>
              <a:spcBef>
                <a:spcPct val="0"/>
              </a:spcBef>
              <a:spcAft>
                <a:spcPct val="0"/>
              </a:spcAft>
              <a:buClrTx/>
              <a:buSzTx/>
              <a:tabLst/>
            </a:pPr>
            <a:r>
              <a:rPr lang="en-US" sz="3200" dirty="0" smtClean="0">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These are the polymers which contain extensive pi-conjugation in</a:t>
            </a:r>
            <a:r>
              <a:rPr kumimoji="0" lang="en-US" sz="32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main chain and can conduct electricity either normally or on doping. They can be further classified as:</a:t>
            </a:r>
          </a:p>
          <a:p>
            <a:pPr marL="514350" marR="0" lvl="0" indent="-514350" algn="just" defTabSz="914400" rtl="0" eaLnBrk="1" fontAlgn="base" latinLnBrk="0" hangingPunct="1">
              <a:lnSpc>
                <a:spcPct val="100000"/>
              </a:lnSpc>
              <a:spcBef>
                <a:spcPct val="0"/>
              </a:spcBef>
              <a:spcAft>
                <a:spcPct val="0"/>
              </a:spcAft>
              <a:buClrTx/>
              <a:buSzTx/>
              <a:tabLst/>
            </a:pPr>
            <a:endPar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514350" lvl="0" indent="-514350" algn="just">
              <a:buAutoNum type="alphaLcParenR"/>
            </a:pPr>
            <a:r>
              <a:rPr lang="en-US" sz="3200" dirty="0" smtClean="0">
                <a:latin typeface="Times New Roman" pitchFamily="18" charset="0"/>
                <a:ea typeface="Calibri" pitchFamily="34" charset="0"/>
                <a:cs typeface="Times New Roman" pitchFamily="18" charset="0"/>
              </a:rPr>
              <a:t>Conjugated conducting polymers</a:t>
            </a:r>
          </a:p>
          <a:p>
            <a:pPr marL="514350" lvl="0" indent="-514350" algn="just">
              <a:buAutoNum type="alphaLcParenR"/>
            </a:pPr>
            <a:endParaRPr lang="en-US" sz="3200" dirty="0" smtClean="0">
              <a:latin typeface="Times New Roman" pitchFamily="18" charset="0"/>
              <a:ea typeface="Calibri" pitchFamily="34" charset="0"/>
              <a:cs typeface="Times New Roman" pitchFamily="18" charset="0"/>
            </a:endParaRPr>
          </a:p>
          <a:p>
            <a:pPr marL="514350" indent="-514350" algn="just"/>
            <a:r>
              <a:rPr kumimoji="0" lang="en-US" sz="3200" i="0" strike="noStrike" cap="none" normalizeH="0" baseline="0" dirty="0" smtClean="0">
                <a:ln>
                  <a:noFill/>
                </a:ln>
                <a:solidFill>
                  <a:schemeClr val="tx1"/>
                </a:solidFill>
                <a:effectLst/>
                <a:latin typeface="Times New Roman" pitchFamily="18" charset="0"/>
                <a:cs typeface="Times New Roman" pitchFamily="18" charset="0"/>
              </a:rPr>
              <a:t>b) </a:t>
            </a:r>
            <a:r>
              <a:rPr lang="en-IN" sz="3200" dirty="0" smtClean="0">
                <a:latin typeface="Times New Roman" pitchFamily="18" charset="0"/>
                <a:cs typeface="Times New Roman" pitchFamily="18" charset="0"/>
              </a:rPr>
              <a:t>Doped conducting polymers</a:t>
            </a:r>
            <a:endParaRPr lang="en-US" sz="3200" dirty="0" smtClean="0">
              <a:latin typeface="Times New Roman" pitchFamily="18" charset="0"/>
              <a:cs typeface="Times New Roman" pitchFamily="18" charset="0"/>
            </a:endParaRPr>
          </a:p>
          <a:p>
            <a:pPr marL="514350" lvl="0" indent="-514350" algn="just"/>
            <a:endParaRPr kumimoji="0" lang="en-US" sz="3200" i="0"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0945" y="321256"/>
            <a:ext cx="11693235" cy="3539430"/>
          </a:xfrm>
          <a:prstGeom prst="rect">
            <a:avLst/>
          </a:prstGeom>
        </p:spPr>
        <p:txBody>
          <a:bodyPr wrap="square">
            <a:spAutoFit/>
          </a:bodyPr>
          <a:lstStyle/>
          <a:p>
            <a:pPr marL="514350" lvl="0" indent="-514350" algn="just" eaLnBrk="0" hangingPunct="0">
              <a:buAutoNum type="alphaLcParenR"/>
            </a:pPr>
            <a:r>
              <a:rPr lang="en-US" sz="3200" b="1" u="sng" dirty="0" smtClean="0">
                <a:solidFill>
                  <a:schemeClr val="accent6"/>
                </a:solidFill>
                <a:latin typeface="Times New Roman" pitchFamily="18" charset="0"/>
                <a:ea typeface="Calibri" pitchFamily="34" charset="0"/>
                <a:cs typeface="Times New Roman" pitchFamily="18" charset="0"/>
              </a:rPr>
              <a:t>Conjugated conducting polymers:</a:t>
            </a:r>
          </a:p>
          <a:p>
            <a:pPr marL="514350" lvl="0" indent="-514350" algn="just" eaLnBrk="0" hangingPunct="0">
              <a:buAutoNum type="alphaLcParenR"/>
            </a:pPr>
            <a:endParaRPr lang="en-US" sz="3200" b="1" u="sng" dirty="0" smtClean="0">
              <a:solidFill>
                <a:schemeClr val="accent6"/>
              </a:solidFill>
              <a:latin typeface="Times New Roman" pitchFamily="18" charset="0"/>
              <a:ea typeface="Calibri" pitchFamily="34" charset="0"/>
              <a:cs typeface="Times New Roman" pitchFamily="18" charset="0"/>
            </a:endParaRPr>
          </a:p>
          <a:p>
            <a:pPr marL="514350" lvl="0" indent="-514350" algn="just" eaLnBrk="0" hangingPunct="0"/>
            <a:r>
              <a:rPr lang="en-US" sz="3200" b="1" dirty="0" smtClean="0">
                <a:latin typeface="Times New Roman" pitchFamily="18" charset="0"/>
                <a:ea typeface="Calibri" pitchFamily="34" charset="0"/>
                <a:cs typeface="Times New Roman" pitchFamily="18" charset="0"/>
              </a:rPr>
              <a:t>    </a:t>
            </a:r>
            <a:r>
              <a:rPr lang="en-US" sz="3200" dirty="0" smtClean="0">
                <a:latin typeface="Times New Roman" pitchFamily="18" charset="0"/>
                <a:ea typeface="Calibri" pitchFamily="34" charset="0"/>
                <a:cs typeface="Times New Roman" pitchFamily="18" charset="0"/>
              </a:rPr>
              <a:t>These polymers contain conjugated pie bonds in their main polymeric backbone, which results in the formation of valence band and conduction band. There is movement of electrons due to conjugation making them conducting. Example: polypyrrole, polythiophene, polyacetylene, polyparaphenylene</a:t>
            </a:r>
            <a:r>
              <a:rPr lang="en-US" dirty="0" smtClean="0">
                <a:latin typeface="Times New Roman" pitchFamily="18" charset="0"/>
                <a:ea typeface="Calibri" pitchFamily="34" charset="0"/>
                <a:cs typeface="Times New Roman" pitchFamily="18" charset="0"/>
              </a:rPr>
              <a:t>.</a:t>
            </a:r>
            <a:endParaRPr lang="en-US" dirty="0" smtClean="0">
              <a:cs typeface="Arial" pitchFamily="34"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10625_235455.jpg"/>
          <p:cNvPicPr>
            <a:picLocks noChangeAspect="1"/>
          </p:cNvPicPr>
          <p:nvPr/>
        </p:nvPicPr>
        <p:blipFill>
          <a:blip r:embed="rId2" cstate="print"/>
          <a:srcRect l="9244" r="6109"/>
          <a:stretch>
            <a:fillRect/>
          </a:stretch>
        </p:blipFill>
        <p:spPr>
          <a:xfrm>
            <a:off x="1463041" y="249382"/>
            <a:ext cx="9277003" cy="601010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u="sng" dirty="0" smtClean="0">
                <a:solidFill>
                  <a:schemeClr val="accent1"/>
                </a:solidFill>
                <a:latin typeface="Times New Roman" pitchFamily="18" charset="0"/>
                <a:cs typeface="Times New Roman" pitchFamily="18" charset="0"/>
              </a:rPr>
              <a:t>Example showing functionality </a:t>
            </a:r>
            <a:endParaRPr lang="en-US" sz="3200" b="1" u="sng" dirty="0">
              <a:solidFill>
                <a:schemeClr val="accent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471055" y="1101215"/>
          <a:ext cx="10875818" cy="2324012"/>
        </p:xfrm>
        <a:graphic>
          <a:graphicData uri="http://schemas.openxmlformats.org/drawingml/2006/table">
            <a:tbl>
              <a:tblPr firstRow="1" bandRow="1">
                <a:tableStyleId>{5C22544A-7EE6-4342-B048-85BDC9FD1C3A}</a:tableStyleId>
              </a:tblPr>
              <a:tblGrid>
                <a:gridCol w="1704109"/>
                <a:gridCol w="1551709"/>
                <a:gridCol w="2341418"/>
                <a:gridCol w="1400961"/>
                <a:gridCol w="1937984"/>
                <a:gridCol w="1939637"/>
              </a:tblGrid>
              <a:tr h="655802">
                <a:tc rowSpan="2">
                  <a:txBody>
                    <a:bodyPr/>
                    <a:lstStyle/>
                    <a:p>
                      <a:pPr marL="0" marR="0">
                        <a:lnSpc>
                          <a:spcPct val="115000"/>
                        </a:lnSpc>
                        <a:spcBef>
                          <a:spcPts val="0"/>
                        </a:spcBef>
                        <a:spcAft>
                          <a:spcPts val="0"/>
                        </a:spcAft>
                      </a:pPr>
                      <a:r>
                        <a:rPr lang="en-IN" sz="1800" dirty="0">
                          <a:latin typeface="Times New Roman"/>
                          <a:ea typeface="Verdana"/>
                          <a:cs typeface="Times New Roman"/>
                        </a:rPr>
                        <a:t>Compound</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nSpc>
                          <a:spcPct val="115000"/>
                        </a:lnSpc>
                        <a:spcBef>
                          <a:spcPts val="0"/>
                        </a:spcBef>
                        <a:spcAft>
                          <a:spcPts val="0"/>
                        </a:spcAft>
                      </a:pPr>
                      <a:r>
                        <a:rPr lang="en-IN" sz="1800" dirty="0">
                          <a:latin typeface="Times New Roman"/>
                          <a:ea typeface="Verdana"/>
                          <a:cs typeface="Times New Roman"/>
                        </a:rPr>
                        <a:t>Chemical Formula</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a:lnSpc>
                          <a:spcPct val="115000"/>
                        </a:lnSpc>
                        <a:spcBef>
                          <a:spcPts val="0"/>
                        </a:spcBef>
                        <a:spcAft>
                          <a:spcPts val="0"/>
                        </a:spcAft>
                      </a:pPr>
                      <a:r>
                        <a:rPr lang="en-IN" sz="1800" dirty="0">
                          <a:latin typeface="Times New Roman"/>
                          <a:ea typeface="Verdana"/>
                          <a:cs typeface="Times New Roman"/>
                        </a:rPr>
                        <a:t>No. of Double bonds per molecule</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ctr">
                        <a:lnSpc>
                          <a:spcPct val="115000"/>
                        </a:lnSpc>
                        <a:spcBef>
                          <a:spcPts val="0"/>
                        </a:spcBef>
                        <a:spcAft>
                          <a:spcPts val="0"/>
                        </a:spcAft>
                      </a:pPr>
                      <a:r>
                        <a:rPr lang="en-IN" sz="1800">
                          <a:latin typeface="Times New Roman"/>
                          <a:ea typeface="Verdana"/>
                          <a:cs typeface="Times New Roman"/>
                        </a:rPr>
                        <a:t>Number of functional gps. present per molecule</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rowSpan="2">
                  <a:txBody>
                    <a:bodyPr/>
                    <a:lstStyle/>
                    <a:p>
                      <a:pPr marL="0" marR="0" algn="ctr">
                        <a:lnSpc>
                          <a:spcPct val="115000"/>
                        </a:lnSpc>
                        <a:spcBef>
                          <a:spcPts val="0"/>
                        </a:spcBef>
                        <a:spcAft>
                          <a:spcPts val="0"/>
                        </a:spcAft>
                      </a:pPr>
                      <a:r>
                        <a:rPr lang="en-IN" sz="1800">
                          <a:latin typeface="Times New Roman"/>
                          <a:ea typeface="Verdana"/>
                          <a:cs typeface="Times New Roman"/>
                        </a:rPr>
                        <a:t>Functionality</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3863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IN" sz="1800">
                          <a:latin typeface="Times New Roman"/>
                          <a:ea typeface="Verdana"/>
                          <a:cs typeface="Times New Roman"/>
                        </a:rPr>
                        <a:t>-OH</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a:latin typeface="Times New Roman"/>
                          <a:ea typeface="Verdana"/>
                          <a:cs typeface="Times New Roman"/>
                        </a:rPr>
                        <a:t>-COOH</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r>
              <a:tr h="338637">
                <a:tc>
                  <a:txBody>
                    <a:bodyPr/>
                    <a:lstStyle/>
                    <a:p>
                      <a:pPr marL="0" marR="0">
                        <a:lnSpc>
                          <a:spcPct val="115000"/>
                        </a:lnSpc>
                        <a:spcBef>
                          <a:spcPts val="0"/>
                        </a:spcBef>
                        <a:spcAft>
                          <a:spcPts val="0"/>
                        </a:spcAft>
                      </a:pPr>
                      <a:r>
                        <a:rPr lang="en-IN" sz="1800" dirty="0">
                          <a:latin typeface="Times New Roman"/>
                          <a:ea typeface="Verdana"/>
                          <a:cs typeface="Times New Roman"/>
                        </a:rPr>
                        <a:t>Ethylene Glycol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1800" dirty="0" smtClean="0">
                          <a:latin typeface="Times New Roman"/>
                          <a:ea typeface="Verdana"/>
                          <a:cs typeface="Times New Roman"/>
                        </a:rPr>
                        <a:t>   C</a:t>
                      </a:r>
                      <a:r>
                        <a:rPr lang="en-US" sz="1800" baseline="-25000" dirty="0" smtClean="0">
                          <a:latin typeface="Times New Roman"/>
                          <a:ea typeface="Verdana"/>
                          <a:cs typeface="Times New Roman"/>
                        </a:rPr>
                        <a:t>2</a:t>
                      </a:r>
                      <a:r>
                        <a:rPr lang="en-US" sz="1800" baseline="0" dirty="0" smtClean="0">
                          <a:latin typeface="Times New Roman"/>
                          <a:ea typeface="Verdana"/>
                          <a:cs typeface="Times New Roman"/>
                        </a:rPr>
                        <a:t>H</a:t>
                      </a:r>
                      <a:r>
                        <a:rPr lang="en-US" sz="1800" baseline="-25000" dirty="0" smtClean="0">
                          <a:latin typeface="Times New Roman"/>
                          <a:ea typeface="Verdana"/>
                          <a:cs typeface="Times New Roman"/>
                        </a:rPr>
                        <a:t>6</a:t>
                      </a:r>
                      <a:r>
                        <a:rPr lang="en-US" sz="1800" dirty="0" smtClean="0">
                          <a:latin typeface="Times New Roman"/>
                          <a:ea typeface="Verdana"/>
                          <a:cs typeface="Times New Roman"/>
                        </a:rPr>
                        <a:t>O</a:t>
                      </a:r>
                      <a:r>
                        <a:rPr lang="en-US" sz="1800" baseline="-25000" dirty="0" smtClean="0">
                          <a:latin typeface="Times New Roman"/>
                          <a:ea typeface="Verdana"/>
                          <a:cs typeface="Times New Roman"/>
                        </a:rPr>
                        <a:t>2</a:t>
                      </a:r>
                      <a:endParaRPr lang="en-IN" sz="1800" dirty="0">
                        <a:latin typeface="Times New Roman"/>
                        <a:ea typeface="Verdana"/>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dirty="0">
                          <a:latin typeface="Times New Roman"/>
                          <a:ea typeface="Verdana"/>
                          <a:cs typeface="Times New Roman"/>
                        </a:rPr>
                        <a:t>Nil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a:latin typeface="Times New Roman"/>
                          <a:ea typeface="Verdana"/>
                          <a:cs typeface="Times New Roman"/>
                        </a:rPr>
                        <a:t>2</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a:latin typeface="Times New Roman"/>
                          <a:ea typeface="Verdana"/>
                          <a:cs typeface="Times New Roman"/>
                        </a:rPr>
                        <a:t>Nil</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IN" sz="1800" dirty="0">
                          <a:latin typeface="Times New Roman"/>
                          <a:ea typeface="Verdana"/>
                          <a:cs typeface="Times New Roman"/>
                        </a:rPr>
                        <a:t>    Bifunctional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17166">
                <a:tc>
                  <a:txBody>
                    <a:bodyPr/>
                    <a:lstStyle/>
                    <a:p>
                      <a:pPr marL="0" marR="0">
                        <a:lnSpc>
                          <a:spcPct val="115000"/>
                        </a:lnSpc>
                        <a:spcBef>
                          <a:spcPts val="0"/>
                        </a:spcBef>
                        <a:spcAft>
                          <a:spcPts val="0"/>
                        </a:spcAft>
                      </a:pPr>
                      <a:r>
                        <a:rPr lang="en-IN" sz="1800" dirty="0">
                          <a:latin typeface="Times New Roman"/>
                          <a:ea typeface="Verdana"/>
                          <a:cs typeface="Times New Roman"/>
                        </a:rPr>
                        <a:t>Vinyl Chloride</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dirty="0" smtClean="0">
                          <a:latin typeface="Times New Roman"/>
                          <a:ea typeface="Verdana"/>
                          <a:cs typeface="Times New Roman"/>
                        </a:rPr>
                        <a:t>   C</a:t>
                      </a:r>
                      <a:r>
                        <a:rPr lang="en-US" sz="1800" baseline="-25000" dirty="0" smtClean="0">
                          <a:latin typeface="Times New Roman"/>
                          <a:ea typeface="Verdana"/>
                          <a:cs typeface="Times New Roman"/>
                        </a:rPr>
                        <a:t>2</a:t>
                      </a:r>
                      <a:r>
                        <a:rPr lang="en-US" sz="1800" baseline="0" dirty="0" smtClean="0">
                          <a:latin typeface="Times New Roman"/>
                          <a:ea typeface="Verdana"/>
                          <a:cs typeface="Times New Roman"/>
                        </a:rPr>
                        <a:t>H</a:t>
                      </a:r>
                      <a:r>
                        <a:rPr lang="en-US" sz="1800" baseline="-25000" dirty="0" smtClean="0">
                          <a:latin typeface="Times New Roman"/>
                          <a:ea typeface="Verdana"/>
                          <a:cs typeface="Times New Roman"/>
                        </a:rPr>
                        <a:t>3</a:t>
                      </a:r>
                      <a:r>
                        <a:rPr lang="en-US" sz="1800" dirty="0" smtClean="0">
                          <a:latin typeface="Times New Roman"/>
                          <a:ea typeface="Verdana"/>
                          <a:cs typeface="Times New Roman"/>
                        </a:rPr>
                        <a:t>Cl</a:t>
                      </a:r>
                      <a:endParaRPr lang="en-IN" sz="1800" dirty="0" smtClean="0">
                        <a:latin typeface="Times New Roman"/>
                        <a:ea typeface="Verdana"/>
                        <a:cs typeface="Times New Roman"/>
                      </a:endParaRPr>
                    </a:p>
                    <a:p>
                      <a:pPr marL="0" marR="0">
                        <a:lnSpc>
                          <a:spcPct val="115000"/>
                        </a:lnSpc>
                        <a:spcBef>
                          <a:spcPts val="0"/>
                        </a:spcBef>
                        <a:spcAft>
                          <a:spcPts val="0"/>
                        </a:spcAft>
                      </a:pPr>
                      <a:endParaRPr lang="en-IN" sz="1800" dirty="0">
                        <a:latin typeface="Times New Roman"/>
                        <a:ea typeface="Verdana"/>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dirty="0">
                          <a:latin typeface="Times New Roman"/>
                          <a:ea typeface="Verdana"/>
                          <a:cs typeface="Times New Roman"/>
                        </a:rPr>
                        <a:t>1</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a:latin typeface="Times New Roman"/>
                          <a:ea typeface="Verdana"/>
                          <a:cs typeface="Times New Roman"/>
                        </a:rPr>
                        <a:t>Nil</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a:latin typeface="Times New Roman"/>
                          <a:ea typeface="Verdana"/>
                          <a:cs typeface="Times New Roman"/>
                        </a:rPr>
                        <a:t>Nil</a:t>
                      </a:r>
                      <a:endParaRPr lang="en-US" sz="160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IN" sz="1800" dirty="0">
                          <a:latin typeface="Times New Roman"/>
                          <a:ea typeface="Verdana"/>
                          <a:cs typeface="Times New Roman"/>
                        </a:rPr>
                        <a:t>     Bifunctional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0000">
                <a:tc>
                  <a:txBody>
                    <a:bodyPr/>
                    <a:lstStyle/>
                    <a:p>
                      <a:pPr marL="0" marR="0">
                        <a:lnSpc>
                          <a:spcPct val="115000"/>
                        </a:lnSpc>
                        <a:spcBef>
                          <a:spcPts val="0"/>
                        </a:spcBef>
                        <a:spcAft>
                          <a:spcPts val="0"/>
                        </a:spcAft>
                      </a:pPr>
                      <a:r>
                        <a:rPr lang="en-IN" sz="1800" dirty="0">
                          <a:latin typeface="Times New Roman"/>
                          <a:ea typeface="Verdana"/>
                          <a:cs typeface="Times New Roman"/>
                        </a:rPr>
                        <a:t>Glycerol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dirty="0" smtClean="0">
                          <a:latin typeface="Times New Roman"/>
                          <a:ea typeface="Verdana"/>
                          <a:cs typeface="Times New Roman"/>
                        </a:rPr>
                        <a:t>    C</a:t>
                      </a:r>
                      <a:r>
                        <a:rPr lang="en-US" sz="1800" baseline="-25000" dirty="0" smtClean="0">
                          <a:latin typeface="Times New Roman"/>
                          <a:ea typeface="Verdana"/>
                          <a:cs typeface="Times New Roman"/>
                        </a:rPr>
                        <a:t>3</a:t>
                      </a:r>
                      <a:r>
                        <a:rPr lang="en-US" sz="1800" baseline="0" dirty="0" smtClean="0">
                          <a:latin typeface="Times New Roman"/>
                          <a:ea typeface="Verdana"/>
                          <a:cs typeface="Times New Roman"/>
                        </a:rPr>
                        <a:t>H</a:t>
                      </a:r>
                      <a:r>
                        <a:rPr lang="en-US" sz="1800" baseline="-25000" dirty="0" smtClean="0">
                          <a:latin typeface="Times New Roman"/>
                          <a:ea typeface="Verdana"/>
                          <a:cs typeface="Times New Roman"/>
                        </a:rPr>
                        <a:t>7</a:t>
                      </a:r>
                      <a:r>
                        <a:rPr lang="en-US" sz="1800" dirty="0" smtClean="0">
                          <a:latin typeface="Times New Roman"/>
                          <a:ea typeface="Verdana"/>
                          <a:cs typeface="Times New Roman"/>
                        </a:rPr>
                        <a:t>O</a:t>
                      </a:r>
                      <a:r>
                        <a:rPr lang="en-US" sz="1800" baseline="-25000" dirty="0" smtClean="0">
                          <a:latin typeface="Times New Roman"/>
                          <a:ea typeface="Verdana"/>
                          <a:cs typeface="Times New Roman"/>
                        </a:rPr>
                        <a:t>3</a:t>
                      </a:r>
                      <a:endParaRPr lang="en-IN" sz="1800" dirty="0" smtClean="0">
                        <a:latin typeface="Times New Roman"/>
                        <a:ea typeface="Verdana"/>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dirty="0">
                          <a:latin typeface="Times New Roman"/>
                          <a:ea typeface="Verdana"/>
                          <a:cs typeface="Times New Roman"/>
                        </a:rPr>
                        <a:t>Nil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dirty="0">
                          <a:latin typeface="Times New Roman"/>
                          <a:ea typeface="Verdana"/>
                          <a:cs typeface="Times New Roman"/>
                        </a:rPr>
                        <a:t>3</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800" dirty="0">
                          <a:latin typeface="Times New Roman"/>
                          <a:ea typeface="Verdana"/>
                          <a:cs typeface="Times New Roman"/>
                        </a:rPr>
                        <a:t>Nil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IN" sz="1800" dirty="0">
                          <a:latin typeface="Times New Roman"/>
                          <a:ea typeface="Verdana"/>
                          <a:cs typeface="Times New Roman"/>
                        </a:rPr>
                        <a:t>   Trifunctional</a:t>
                      </a:r>
                      <a:endParaRPr lang="en-US" sz="1600" dirty="0">
                        <a:latin typeface="Calibri"/>
                        <a:ea typeface="Calibri"/>
                        <a:cs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47458" name="Picture 2" descr="Ethylene Glycol, Diol Molecule. It Is Used For Manufacture Of.. Royalty  Free Cliparts, Vectors, And Stock Illustration. Image 128375512."/>
          <p:cNvPicPr>
            <a:picLocks noChangeAspect="1" noChangeArrowheads="1"/>
          </p:cNvPicPr>
          <p:nvPr/>
        </p:nvPicPr>
        <p:blipFill>
          <a:blip r:embed="rId2" cstate="print"/>
          <a:srcRect l="1988" t="4361" r="23383" b="43288"/>
          <a:stretch>
            <a:fillRect/>
          </a:stretch>
        </p:blipFill>
        <p:spPr bwMode="auto">
          <a:xfrm>
            <a:off x="706582" y="4170717"/>
            <a:ext cx="2535382" cy="1269592"/>
          </a:xfrm>
          <a:prstGeom prst="rect">
            <a:avLst/>
          </a:prstGeom>
          <a:noFill/>
        </p:spPr>
      </p:pic>
      <p:pic>
        <p:nvPicPr>
          <p:cNvPr id="147462" name="Picture 6" descr="Vinyl Chloride Molecule. It Is Also Called Vinyl Chloride Monomer.. Royalty  Free Cliparts, Vectors, And Stock Illustration. Image 99995053."/>
          <p:cNvPicPr>
            <a:picLocks noChangeAspect="1" noChangeArrowheads="1"/>
          </p:cNvPicPr>
          <p:nvPr/>
        </p:nvPicPr>
        <p:blipFill>
          <a:blip r:embed="rId3" cstate="print"/>
          <a:srcRect r="37704" b="45622"/>
          <a:stretch>
            <a:fillRect/>
          </a:stretch>
        </p:blipFill>
        <p:spPr bwMode="auto">
          <a:xfrm>
            <a:off x="4533613" y="4148553"/>
            <a:ext cx="1700932" cy="1351700"/>
          </a:xfrm>
          <a:prstGeom prst="rect">
            <a:avLst/>
          </a:prstGeom>
          <a:noFill/>
        </p:spPr>
      </p:pic>
      <p:pic>
        <p:nvPicPr>
          <p:cNvPr id="147464" name="Picture 8" descr="Glycerol Images, Stock Photos &amp; Vectors | Shutterstock"/>
          <p:cNvPicPr>
            <a:picLocks noChangeAspect="1" noChangeArrowheads="1"/>
          </p:cNvPicPr>
          <p:nvPr/>
        </p:nvPicPr>
        <p:blipFill>
          <a:blip r:embed="rId4"/>
          <a:srcRect b="6829"/>
          <a:stretch>
            <a:fillRect/>
          </a:stretch>
        </p:blipFill>
        <p:spPr bwMode="auto">
          <a:xfrm>
            <a:off x="7429211" y="4017818"/>
            <a:ext cx="3086387" cy="1634835"/>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auto">
          <a:xfrm>
            <a:off x="415637" y="193964"/>
            <a:ext cx="11554691" cy="578619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Doped conducting polymers:</a:t>
            </a:r>
            <a:endParaRPr kumimoji="0" lang="en-US" sz="3200" b="1"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i</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)These are the polymers which have conjugated pie bonds but have gap between valance and conduction band and cannot conduct electricity normally.</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ii) They are doped with electron donor or electron acceptors to make them conducting.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Doping can be done by:</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514350" marR="0" lvl="0" indent="-514350" algn="l" defTabSz="914400" rtl="0" eaLnBrk="0" fontAlgn="base" latinLnBrk="0" hangingPunct="0">
              <a:lnSpc>
                <a:spcPct val="100000"/>
              </a:lnSpc>
              <a:spcBef>
                <a:spcPct val="0"/>
              </a:spcBef>
              <a:spcAft>
                <a:spcPct val="0"/>
              </a:spcAft>
              <a:buClrTx/>
              <a:buSzTx/>
              <a:buFontTx/>
              <a:buAutoNum type="alphaLcParenR"/>
              <a:tabLst/>
            </a:pP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p-Doping</a:t>
            </a:r>
            <a:r>
              <a:rPr kumimoji="0" lang="en-US" sz="3200" b="0"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p>
          <a:p>
            <a:pPr marL="514350" lvl="0" indent="-514350" eaLnBrk="0" hangingPunct="0">
              <a:buFontTx/>
              <a:buAutoNum type="alphaLcParenR"/>
            </a:pPr>
            <a:r>
              <a:rPr lang="en-US" sz="3200" b="1" dirty="0" smtClean="0">
                <a:solidFill>
                  <a:schemeClr val="accent6"/>
                </a:solidFill>
                <a:latin typeface="Times New Roman" pitchFamily="18" charset="0"/>
                <a:ea typeface="Calibri" pitchFamily="34" charset="0"/>
                <a:cs typeface="Times New Roman" pitchFamily="18" charset="0"/>
              </a:rPr>
              <a:t>n-Doping</a:t>
            </a:r>
            <a:r>
              <a:rPr lang="en-US" sz="3200" dirty="0" smtClean="0">
                <a:solidFill>
                  <a:schemeClr val="accent6"/>
                </a:solidFill>
                <a:latin typeface="Times New Roman" pitchFamily="18" charset="0"/>
                <a:ea typeface="Calibri" pitchFamily="34" charset="0"/>
                <a:cs typeface="Times New Roman" pitchFamily="18" charset="0"/>
              </a:rPr>
              <a:t>:</a:t>
            </a:r>
          </a:p>
          <a:p>
            <a:pPr marL="571500" marR="0" lvl="0" indent="-571500" algn="l" defTabSz="914400" rtl="0" eaLnBrk="0" fontAlgn="base" latinLnBrk="0" hangingPunct="0">
              <a:lnSpc>
                <a:spcPct val="100000"/>
              </a:lnSpc>
              <a:spcBef>
                <a:spcPct val="0"/>
              </a:spcBef>
              <a:spcAft>
                <a:spcPct val="0"/>
              </a:spcAft>
              <a:buClrTx/>
              <a:buSzTx/>
              <a:buFontTx/>
              <a:buAutoNum type="romanLcParenR"/>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Done by removal of electron from backbone. </a:t>
            </a:r>
            <a:endParaRPr lang="en-US" sz="3200" dirty="0" smtClean="0">
              <a:ea typeface="Calibri" pitchFamily="34" charset="0"/>
              <a:cs typeface="Arial" pitchFamily="34" charset="0"/>
            </a:endParaRPr>
          </a:p>
          <a:p>
            <a:pPr marL="571500" marR="0" lvl="0" indent="-571500" algn="l" defTabSz="914400" rtl="0" eaLnBrk="0" fontAlgn="base" latinLnBrk="0" hangingPunct="0">
              <a:lnSpc>
                <a:spcPct val="100000"/>
              </a:lnSpc>
              <a:spcBef>
                <a:spcPct val="0"/>
              </a:spcBef>
              <a:spcAft>
                <a:spcPct val="0"/>
              </a:spcAft>
              <a:buClrTx/>
              <a:buSzTx/>
              <a:buFontTx/>
              <a:buAutoNum type="romanLcParenR"/>
              <a:tabLst/>
            </a:pPr>
            <a:r>
              <a:rPr kumimoji="0" lang="en-US" sz="32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This is done by using lewis acid as FeCl</a:t>
            </a:r>
            <a:r>
              <a:rPr kumimoji="0" lang="en-US" sz="32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3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925783" y="4971216"/>
            <a:ext cx="5178021" cy="1077218"/>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(CH)</a:t>
            </a:r>
            <a:r>
              <a:rPr kumimoji="0" lang="en-US" sz="28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x</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  </a:t>
            </a: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B       </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reduction        </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(CH)</a:t>
            </a:r>
            <a:r>
              <a:rPr kumimoji="0" lang="en-US" sz="28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x</a:t>
            </a:r>
            <a:r>
              <a:rPr kumimoji="0" lang="en-US" sz="28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B</a:t>
            </a:r>
            <a:r>
              <a:rPr kumimoji="0" lang="en-US" sz="28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Acetylene        Lewis Base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4"/>
          <p:cNvSpPr>
            <a:spLocks noChangeArrowheads="1"/>
          </p:cNvSpPr>
          <p:nvPr/>
        </p:nvSpPr>
        <p:spPr bwMode="auto">
          <a:xfrm>
            <a:off x="653764" y="2256127"/>
            <a:ext cx="7521546" cy="2400657"/>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(CH)</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x</a:t>
            </a: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   A       </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oxidation     </a:t>
            </a: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(CH)</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x</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a:t>
            </a:r>
            <a:r>
              <a:rPr kumimoji="0" lang="en-US" sz="2400" b="0" i="0" u="none" strike="noStrike" cap="none" normalizeH="0" baseline="30000" dirty="0" smtClean="0">
                <a:ln>
                  <a:noFill/>
                </a:ln>
                <a:solidFill>
                  <a:srgbClr val="000000"/>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Acetylene       Lewis Acid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 </a:t>
            </a: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n-Doping:</a:t>
            </a:r>
            <a:endParaRPr kumimoji="0" lang="en-US" sz="28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err="1" smtClean="0">
                <a:ln>
                  <a:noFill/>
                </a:ln>
                <a:solidFill>
                  <a:srgbClr val="000000"/>
                </a:solidFill>
                <a:effectLst/>
                <a:latin typeface="Times New Roman" pitchFamily="18" charset="0"/>
                <a:ea typeface="Calibri" pitchFamily="34" charset="0"/>
                <a:cs typeface="Times New Roman" pitchFamily="18" charset="0"/>
              </a:rPr>
              <a:t>i</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Done by addition of electron in the backbone.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ii) This is done by using lewis base as Na, Li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554181" y="625872"/>
            <a:ext cx="10487891" cy="1446550"/>
          </a:xfrm>
          <a:prstGeom prst="rect">
            <a:avLst/>
          </a:prstGeom>
        </p:spPr>
        <p:txBody>
          <a:bodyPr wrap="square">
            <a:spAutoFit/>
          </a:bodyPr>
          <a:lstStyle/>
          <a:p>
            <a:pPr marL="571500" lvl="0" indent="-571500" eaLnBrk="0" hangingPunct="0"/>
            <a:r>
              <a:rPr lang="en-US" sz="3200" b="1" dirty="0" smtClean="0">
                <a:solidFill>
                  <a:schemeClr val="accent6"/>
                </a:solidFill>
                <a:latin typeface="Times New Roman" pitchFamily="18" charset="0"/>
                <a:ea typeface="Calibri" pitchFamily="34" charset="0"/>
                <a:cs typeface="Times New Roman" pitchFamily="18" charset="0"/>
              </a:rPr>
              <a:t>a) P-doping: </a:t>
            </a:r>
          </a:p>
          <a:p>
            <a:pPr marL="571500" lvl="0" indent="-571500" eaLnBrk="0" hangingPunct="0"/>
            <a:r>
              <a:rPr lang="en-US" sz="2800" dirty="0" smtClean="0">
                <a:solidFill>
                  <a:srgbClr val="000000"/>
                </a:solidFill>
                <a:latin typeface="Times New Roman" pitchFamily="18" charset="0"/>
                <a:ea typeface="Calibri" pitchFamily="34" charset="0"/>
                <a:cs typeface="Times New Roman" pitchFamily="18" charset="0"/>
              </a:rPr>
              <a:t>     </a:t>
            </a:r>
            <a:r>
              <a:rPr lang="en-US" sz="2800" dirty="0" err="1" smtClean="0">
                <a:solidFill>
                  <a:srgbClr val="000000"/>
                </a:solidFill>
                <a:latin typeface="Times New Roman" pitchFamily="18" charset="0"/>
                <a:ea typeface="Calibri" pitchFamily="34" charset="0"/>
                <a:cs typeface="Times New Roman" pitchFamily="18" charset="0"/>
              </a:rPr>
              <a:t>i</a:t>
            </a:r>
            <a:r>
              <a:rPr lang="en-US" sz="2800" dirty="0" smtClean="0">
                <a:solidFill>
                  <a:srgbClr val="000000"/>
                </a:solidFill>
                <a:latin typeface="Times New Roman" pitchFamily="18" charset="0"/>
                <a:ea typeface="Calibri" pitchFamily="34" charset="0"/>
                <a:cs typeface="Times New Roman" pitchFamily="18" charset="0"/>
              </a:rPr>
              <a:t>) Done by removal of electron from backbone. </a:t>
            </a:r>
            <a:endParaRPr lang="en-US" sz="2800" dirty="0" smtClean="0">
              <a:ea typeface="Calibri" pitchFamily="34" charset="0"/>
              <a:cs typeface="Arial" pitchFamily="34" charset="0"/>
            </a:endParaRPr>
          </a:p>
          <a:p>
            <a:pPr marL="571500" lvl="0" indent="-571500" eaLnBrk="0" hangingPunct="0"/>
            <a:r>
              <a:rPr lang="en-US" sz="2800" dirty="0" smtClean="0">
                <a:solidFill>
                  <a:srgbClr val="000000"/>
                </a:solidFill>
                <a:latin typeface="Times New Roman" pitchFamily="18" charset="0"/>
                <a:ea typeface="Calibri" pitchFamily="34" charset="0"/>
                <a:cs typeface="Times New Roman" pitchFamily="18" charset="0"/>
              </a:rPr>
              <a:t>    ii) This is done by using lewis acid as FeCl</a:t>
            </a:r>
            <a:r>
              <a:rPr lang="en-US" sz="2800" baseline="-30000" dirty="0" smtClean="0">
                <a:solidFill>
                  <a:srgbClr val="000000"/>
                </a:solidFill>
                <a:latin typeface="Times New Roman" pitchFamily="18" charset="0"/>
                <a:ea typeface="Calibri" pitchFamily="34" charset="0"/>
                <a:cs typeface="Times New Roman" pitchFamily="18" charset="0"/>
              </a:rPr>
              <a:t>3     </a:t>
            </a:r>
            <a:endParaRPr lang="en-US" sz="2800" dirty="0" smtClean="0">
              <a:cs typeface="Arial" pitchFamily="34" charset="0"/>
            </a:endParaRPr>
          </a:p>
        </p:txBody>
      </p:sp>
      <p:cxnSp>
        <p:nvCxnSpPr>
          <p:cNvPr id="12" name="Straight Arrow Connector 11"/>
          <p:cNvCxnSpPr/>
          <p:nvPr/>
        </p:nvCxnSpPr>
        <p:spPr bwMode="auto">
          <a:xfrm flipV="1">
            <a:off x="3514725" y="2586038"/>
            <a:ext cx="1285875" cy="14287"/>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bwMode="auto">
          <a:xfrm flipV="1">
            <a:off x="4124326" y="5324475"/>
            <a:ext cx="1285875" cy="14287"/>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21674" y="318655"/>
            <a:ext cx="11762508" cy="526297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2. </a:t>
            </a: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Extrinsic polymers:</a:t>
            </a: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These are the polymers that do not contain the factors responsible for conduction and are made conducting by adding external ingredients in them.</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a:t>
            </a: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Polymers with conducting element: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Conductive elements such as carbon black, metal oxide are added to polymer.</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Polymer acts as binder and hold these elements and thus acts as conductive polymer.</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 </a:t>
            </a: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Polymers with Conducting blend or Blended conducting polymer:</a:t>
            </a:r>
            <a:endParaRPr kumimoji="0" lang="en-US" sz="2800" b="1"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Blending a conventional polymer with conducting polymer takes place.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Conventional polymer gains the conducting property.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ChangeArrowheads="1"/>
          </p:cNvSpPr>
          <p:nvPr/>
        </p:nvSpPr>
        <p:spPr bwMode="auto">
          <a:xfrm>
            <a:off x="207819" y="166255"/>
            <a:ext cx="11801474" cy="5504071"/>
          </a:xfrm>
          <a:prstGeom prst="rect">
            <a:avLst/>
          </a:prstGeom>
          <a:solidFill>
            <a:srgbClr val="FFFFFF"/>
          </a:solid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Applications of conducting polymers</a:t>
            </a:r>
          </a:p>
          <a:p>
            <a:pPr marL="0" marR="0" lvl="0" indent="0" algn="just" defTabSz="914400" rtl="0" eaLnBrk="1" fontAlgn="base" latinLnBrk="0" hangingPunct="1">
              <a:lnSpc>
                <a:spcPts val="2500"/>
              </a:lnSpc>
              <a:spcBef>
                <a:spcPct val="0"/>
              </a:spcBef>
              <a:spcAft>
                <a:spcPct val="0"/>
              </a:spcAft>
              <a:buClrTx/>
              <a:buSzTx/>
              <a:buFontTx/>
              <a:buNone/>
              <a:tabLst/>
            </a:pPr>
            <a:endParaRPr kumimoji="0" lang="en-US" sz="20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ts val="25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1"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Rechargeable</a:t>
            </a:r>
            <a:r>
              <a:rPr kumimoji="0" lang="en-US" sz="2800" b="1" i="1" u="none" strike="noStrike" cap="none" normalizeH="0" dirty="0" smtClean="0">
                <a:ln>
                  <a:noFill/>
                </a:ln>
                <a:solidFill>
                  <a:schemeClr val="accent6"/>
                </a:solidFill>
                <a:effectLst/>
                <a:latin typeface="Times New Roman" pitchFamily="18" charset="0"/>
                <a:ea typeface="Calibri" pitchFamily="34" charset="0"/>
                <a:cs typeface="Times New Roman" pitchFamily="18" charset="0"/>
              </a:rPr>
              <a:t> batteries: </a:t>
            </a:r>
            <a:r>
              <a:rPr kumimoji="0" lang="en-US" sz="2800" b="0" i="0" u="none" strike="noStrike" cap="none" normalizeH="0" dirty="0" smtClean="0">
                <a:ln>
                  <a:noFill/>
                </a:ln>
                <a:solidFill>
                  <a:srgbClr val="000000"/>
                </a:solidFill>
                <a:effectLst/>
                <a:latin typeface="Times New Roman" pitchFamily="18" charset="0"/>
                <a:ea typeface="Calibri" pitchFamily="34" charset="0"/>
                <a:cs typeface="Times New Roman" pitchFamily="18" charset="0"/>
              </a:rPr>
              <a:t>Doped conducting polymers are used as promising charge storag</a:t>
            </a:r>
            <a:r>
              <a:rPr lang="en-US" sz="2800" dirty="0" smtClean="0">
                <a:solidFill>
                  <a:srgbClr val="000000"/>
                </a:solidFill>
                <a:latin typeface="Times New Roman" pitchFamily="18" charset="0"/>
                <a:ea typeface="Calibri" pitchFamily="34" charset="0"/>
                <a:cs typeface="Times New Roman" pitchFamily="18" charset="0"/>
              </a:rPr>
              <a:t>e material. They are small sized, long lasting and can produce high current density (50 </a:t>
            </a:r>
            <a:r>
              <a:rPr lang="en-US" sz="2800" dirty="0" err="1" smtClean="0">
                <a:solidFill>
                  <a:srgbClr val="000000"/>
                </a:solidFill>
                <a:latin typeface="Times New Roman" pitchFamily="18" charset="0"/>
                <a:ea typeface="Calibri" pitchFamily="34" charset="0"/>
                <a:cs typeface="Times New Roman" pitchFamily="18" charset="0"/>
              </a:rPr>
              <a:t>mA</a:t>
            </a:r>
            <a:r>
              <a:rPr lang="en-US" sz="2800" dirty="0" smtClean="0">
                <a:solidFill>
                  <a:srgbClr val="000000"/>
                </a:solidFill>
                <a:latin typeface="Times New Roman" pitchFamily="18" charset="0"/>
                <a:ea typeface="Calibri" pitchFamily="34" charset="0"/>
                <a:cs typeface="Times New Roman" pitchFamily="18" charset="0"/>
              </a:rPr>
              <a:t>/cm</a:t>
            </a:r>
            <a:r>
              <a:rPr lang="en-US" sz="2800" baseline="30000" dirty="0" smtClean="0">
                <a:solidFill>
                  <a:srgbClr val="000000"/>
                </a:solidFill>
                <a:latin typeface="Times New Roman" pitchFamily="18" charset="0"/>
                <a:ea typeface="Calibri" pitchFamily="34" charset="0"/>
                <a:cs typeface="Times New Roman" pitchFamily="18" charset="0"/>
              </a:rPr>
              <a:t>2</a:t>
            </a:r>
            <a:r>
              <a:rPr lang="en-US" sz="2800" dirty="0" smtClean="0">
                <a:solidFill>
                  <a:srgbClr val="000000"/>
                </a:solidFill>
                <a:latin typeface="Times New Roman" pitchFamily="18" charset="0"/>
                <a:ea typeface="Calibri" pitchFamily="34" charset="0"/>
                <a:cs typeface="Times New Roman" pitchFamily="18" charset="0"/>
              </a:rPr>
              <a:t>). They have high charge to weight ratio.</a:t>
            </a:r>
          </a:p>
          <a:p>
            <a:pPr marL="0" marR="0" lvl="0" indent="0" algn="just" defTabSz="914400" rtl="0" eaLnBrk="1" fontAlgn="base" latinLnBrk="0" hangingPunct="1">
              <a:lnSpc>
                <a:spcPts val="2500"/>
              </a:lnSpc>
              <a:spcBef>
                <a:spcPct val="0"/>
              </a:spcBef>
              <a:spcAft>
                <a:spcPct val="0"/>
              </a:spcAft>
              <a:buClrTx/>
              <a:buSzTx/>
              <a:buFontTx/>
              <a:buNone/>
              <a:tabLst/>
            </a:pPr>
            <a:endParaRPr lang="en-US" sz="2800" dirty="0" smtClean="0">
              <a:solidFill>
                <a:srgbClr val="000000"/>
              </a:solidFill>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ts val="2500"/>
              </a:lnSpc>
              <a:spcBef>
                <a:spcPct val="0"/>
              </a:spcBef>
              <a:spcAft>
                <a:spcPct val="0"/>
              </a:spcAft>
              <a:buClrTx/>
              <a:buSzTx/>
              <a:buFontTx/>
              <a:buNone/>
              <a:tabLst/>
            </a:pPr>
            <a:r>
              <a:rPr lang="en-US" sz="2800" dirty="0" smtClean="0">
                <a:solidFill>
                  <a:srgbClr val="000000"/>
                </a:solidFill>
                <a:latin typeface="Times New Roman" pitchFamily="18" charset="0"/>
                <a:ea typeface="Calibri" pitchFamily="34" charset="0"/>
                <a:cs typeface="Times New Roman" pitchFamily="18" charset="0"/>
              </a:rPr>
              <a:t> </a:t>
            </a:r>
            <a:r>
              <a:rPr lang="en-US" sz="2800" b="1" i="1" dirty="0" smtClean="0">
                <a:solidFill>
                  <a:schemeClr val="accent6"/>
                </a:solidFill>
                <a:latin typeface="Times New Roman" pitchFamily="18" charset="0"/>
                <a:ea typeface="Calibri" pitchFamily="34" charset="0"/>
                <a:cs typeface="Times New Roman" pitchFamily="18" charset="0"/>
              </a:rPr>
              <a:t>As antistatic material: </a:t>
            </a:r>
            <a:r>
              <a:rPr lang="en-US" sz="2800" dirty="0" smtClean="0">
                <a:solidFill>
                  <a:srgbClr val="000000"/>
                </a:solidFill>
                <a:latin typeface="Times New Roman" pitchFamily="18" charset="0"/>
                <a:ea typeface="Calibri" pitchFamily="34" charset="0"/>
                <a:cs typeface="Times New Roman" pitchFamily="18" charset="0"/>
              </a:rPr>
              <a:t>To avoid static electricity in plastic carpets in offices, theatres, doped polyaniline can be used as antistatic material.</a:t>
            </a:r>
          </a:p>
          <a:p>
            <a:pPr marL="0" marR="0" lvl="0" indent="0" algn="just" defTabSz="914400" rtl="0" eaLnBrk="1" fontAlgn="base" latinLnBrk="0" hangingPunct="1">
              <a:lnSpc>
                <a:spcPts val="2500"/>
              </a:lnSpc>
              <a:spcBef>
                <a:spcPct val="0"/>
              </a:spcBef>
              <a:spcAft>
                <a:spcPct val="0"/>
              </a:spcAft>
              <a:buClrTx/>
              <a:buSzTx/>
              <a:buFontTx/>
              <a:buNone/>
              <a:tabLst/>
            </a:pPr>
            <a:endParaRPr lang="en-US" sz="2800" dirty="0" smtClean="0">
              <a:solidFill>
                <a:srgbClr val="000000"/>
              </a:solidFill>
              <a:latin typeface="Times New Roman" pitchFamily="18" charset="0"/>
              <a:ea typeface="Calibri" pitchFamily="34" charset="0"/>
              <a:cs typeface="Times New Roman" pitchFamily="18" charset="0"/>
            </a:endParaRPr>
          </a:p>
          <a:p>
            <a:pPr marL="0" marR="0" lvl="0" indent="0" algn="just" defTabSz="914400" rtl="0" eaLnBrk="1" fontAlgn="base" latinLnBrk="0" hangingPunct="1">
              <a:lnSpc>
                <a:spcPts val="2500"/>
              </a:lnSpc>
              <a:spcBef>
                <a:spcPct val="0"/>
              </a:spcBef>
              <a:spcAft>
                <a:spcPct val="0"/>
              </a:spcAft>
              <a:buClrTx/>
              <a:buSzTx/>
              <a:buFontTx/>
              <a:buNone/>
              <a:tabLst/>
            </a:pPr>
            <a:r>
              <a:rPr lang="en-US" sz="2800" dirty="0" smtClean="0">
                <a:solidFill>
                  <a:srgbClr val="000000"/>
                </a:solidFill>
                <a:latin typeface="Times New Roman" pitchFamily="18" charset="0"/>
                <a:ea typeface="Calibri" pitchFamily="34" charset="0"/>
                <a:cs typeface="Times New Roman" pitchFamily="18" charset="0"/>
              </a:rPr>
              <a:t> </a:t>
            </a:r>
            <a:r>
              <a:rPr lang="en-US" sz="2800" b="1" i="1" dirty="0" smtClean="0">
                <a:solidFill>
                  <a:schemeClr val="accent6"/>
                </a:solidFill>
                <a:latin typeface="Times New Roman" pitchFamily="18" charset="0"/>
                <a:ea typeface="Calibri" pitchFamily="34" charset="0"/>
                <a:cs typeface="Times New Roman" pitchFamily="18" charset="0"/>
              </a:rPr>
              <a:t>Optical filters: </a:t>
            </a:r>
            <a:r>
              <a:rPr lang="en-US" sz="2800" dirty="0" smtClean="0">
                <a:solidFill>
                  <a:srgbClr val="000000"/>
                </a:solidFill>
                <a:latin typeface="Times New Roman" pitchFamily="18" charset="0"/>
                <a:ea typeface="Calibri" pitchFamily="34" charset="0"/>
                <a:cs typeface="Times New Roman" pitchFamily="18" charset="0"/>
              </a:rPr>
              <a:t>Radiations from computer screens, other electrical devices can be absorbed by conductive polymers by coating on casing.</a:t>
            </a:r>
          </a:p>
          <a:p>
            <a:pPr marL="0" marR="0" lvl="0" indent="0" algn="just" defTabSz="914400" rtl="0" eaLnBrk="1" fontAlgn="base" latinLnBrk="0" hangingPunct="1">
              <a:lnSpc>
                <a:spcPts val="2500"/>
              </a:lnSpc>
              <a:spcBef>
                <a:spcPct val="0"/>
              </a:spcBef>
              <a:spcAft>
                <a:spcPct val="0"/>
              </a:spcAft>
              <a:buClrTx/>
              <a:buSzTx/>
              <a:buFontTx/>
              <a:buNone/>
              <a:tabLst/>
            </a:pPr>
            <a:endParaRPr lang="en-US" sz="2800" dirty="0" smtClean="0">
              <a:solidFill>
                <a:srgbClr val="000000"/>
              </a:solidFill>
              <a:latin typeface="Times New Roman" pitchFamily="18" charset="0"/>
              <a:ea typeface="Calibri" pitchFamily="34" charset="0"/>
              <a:cs typeface="Times New Roman" pitchFamily="18" charset="0"/>
            </a:endParaRPr>
          </a:p>
          <a:p>
            <a:pPr algn="just">
              <a:lnSpc>
                <a:spcPts val="2500"/>
              </a:lnSpc>
            </a:pPr>
            <a:r>
              <a:rPr lang="en-US" sz="2800" b="1" i="1" dirty="0" smtClean="0">
                <a:solidFill>
                  <a:schemeClr val="accent6"/>
                </a:solidFill>
                <a:latin typeface="Times New Roman" pitchFamily="18" charset="0"/>
                <a:ea typeface="Calibri" pitchFamily="34" charset="0"/>
                <a:cs typeface="Times New Roman" pitchFamily="18" charset="0"/>
              </a:rPr>
              <a:t>Sensors: </a:t>
            </a:r>
            <a:r>
              <a:rPr lang="en-US" sz="2800" dirty="0" smtClean="0">
                <a:solidFill>
                  <a:srgbClr val="000000"/>
                </a:solidFill>
                <a:latin typeface="Times New Roman" pitchFamily="18" charset="0"/>
                <a:ea typeface="Calibri" pitchFamily="34" charset="0"/>
                <a:cs typeface="Times New Roman" pitchFamily="18" charset="0"/>
              </a:rPr>
              <a:t>The conductive polymers have chemical properties suitable to use them as sensors form pH, O</a:t>
            </a:r>
            <a:r>
              <a:rPr lang="en-US" sz="2800" baseline="-25000" dirty="0" smtClean="0">
                <a:solidFill>
                  <a:srgbClr val="000000"/>
                </a:solidFill>
                <a:latin typeface="Times New Roman" pitchFamily="18" charset="0"/>
                <a:ea typeface="Calibri" pitchFamily="34" charset="0"/>
                <a:cs typeface="Times New Roman" pitchFamily="18" charset="0"/>
              </a:rPr>
              <a:t>2</a:t>
            </a:r>
            <a:r>
              <a:rPr lang="en-US" sz="2800" dirty="0" smtClean="0">
                <a:solidFill>
                  <a:srgbClr val="000000"/>
                </a:solidFill>
                <a:latin typeface="Times New Roman" pitchFamily="18" charset="0"/>
                <a:ea typeface="Calibri" pitchFamily="34" charset="0"/>
                <a:cs typeface="Times New Roman" pitchFamily="18" charset="0"/>
              </a:rPr>
              <a:t>, NO</a:t>
            </a:r>
            <a:r>
              <a:rPr lang="en-US" sz="2800" baseline="-25000" dirty="0" smtClean="0">
                <a:solidFill>
                  <a:srgbClr val="000000"/>
                </a:solidFill>
                <a:latin typeface="Times New Roman" pitchFamily="18" charset="0"/>
                <a:ea typeface="Calibri" pitchFamily="34" charset="0"/>
                <a:cs typeface="Times New Roman" pitchFamily="18" charset="0"/>
              </a:rPr>
              <a:t>2</a:t>
            </a:r>
            <a:r>
              <a:rPr lang="en-US" sz="2800" dirty="0" smtClean="0">
                <a:solidFill>
                  <a:srgbClr val="000000"/>
                </a:solidFill>
                <a:latin typeface="Times New Roman" pitchFamily="18" charset="0"/>
                <a:ea typeface="Calibri" pitchFamily="34" charset="0"/>
                <a:cs typeface="Times New Roman" pitchFamily="18" charset="0"/>
              </a:rPr>
              <a:t>, SO</a:t>
            </a:r>
            <a:r>
              <a:rPr lang="en-US" sz="2800" baseline="-25000" dirty="0" smtClean="0">
                <a:solidFill>
                  <a:srgbClr val="000000"/>
                </a:solidFill>
                <a:latin typeface="Times New Roman" pitchFamily="18" charset="0"/>
                <a:ea typeface="Calibri" pitchFamily="34" charset="0"/>
                <a:cs typeface="Times New Roman" pitchFamily="18" charset="0"/>
              </a:rPr>
              <a:t>2</a:t>
            </a:r>
            <a:r>
              <a:rPr lang="en-US" sz="2800" dirty="0" smtClean="0">
                <a:solidFill>
                  <a:srgbClr val="000000"/>
                </a:solidFill>
                <a:latin typeface="Times New Roman" pitchFamily="18" charset="0"/>
                <a:ea typeface="Calibri" pitchFamily="34" charset="0"/>
                <a:cs typeface="Times New Roman" pitchFamily="18" charset="0"/>
              </a:rPr>
              <a:t>, NH</a:t>
            </a:r>
            <a:r>
              <a:rPr lang="en-US" sz="2800" baseline="-25000" dirty="0" smtClean="0">
                <a:solidFill>
                  <a:srgbClr val="000000"/>
                </a:solidFill>
                <a:latin typeface="Times New Roman" pitchFamily="18" charset="0"/>
                <a:ea typeface="Calibri" pitchFamily="34" charset="0"/>
                <a:cs typeface="Times New Roman" pitchFamily="18" charset="0"/>
              </a:rPr>
              <a:t>3</a:t>
            </a:r>
            <a:r>
              <a:rPr lang="en-US" sz="2800" dirty="0" smtClean="0">
                <a:solidFill>
                  <a:srgbClr val="000000"/>
                </a:solidFill>
                <a:latin typeface="Times New Roman" pitchFamily="18" charset="0"/>
                <a:ea typeface="Calibri" pitchFamily="34" charset="0"/>
                <a:cs typeface="Times New Roman" pitchFamily="18" charset="0"/>
              </a:rPr>
              <a:t> , glucose, reducing and oxidising chemicals, for the study of their even low concentrations.</a:t>
            </a:r>
          </a:p>
          <a:p>
            <a:pPr marL="0" marR="0" lvl="0" indent="0" algn="just" defTabSz="914400" rtl="0" eaLnBrk="1" fontAlgn="base" latinLnBrk="0" hangingPunct="1">
              <a:lnSpc>
                <a:spcPct val="100000"/>
              </a:lnSpc>
              <a:spcBef>
                <a:spcPct val="0"/>
              </a:spcBef>
              <a:spcAft>
                <a:spcPct val="0"/>
              </a:spcAft>
              <a:buClrTx/>
              <a:buSzTx/>
              <a:buFontTx/>
              <a:buNone/>
              <a:tabLst/>
            </a:pPr>
            <a:r>
              <a:rPr lang="en-US" sz="2800" dirty="0" smtClean="0">
                <a:solidFill>
                  <a:srgbClr val="000000"/>
                </a:solidFill>
                <a:latin typeface="Times New Roman" pitchFamily="18" charset="0"/>
                <a:ea typeface="Calibri"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2509" y="358651"/>
            <a:ext cx="11582400" cy="3622467"/>
          </a:xfrm>
          <a:prstGeom prst="rect">
            <a:avLst/>
          </a:prstGeom>
        </p:spPr>
        <p:txBody>
          <a:bodyPr wrap="square">
            <a:spAutoFit/>
          </a:bodyPr>
          <a:lstStyle/>
          <a:p>
            <a:pPr lvl="0" algn="just">
              <a:lnSpc>
                <a:spcPts val="2500"/>
              </a:lnSpc>
            </a:pPr>
            <a:r>
              <a:rPr lang="en-US" dirty="0" smtClean="0">
                <a:solidFill>
                  <a:srgbClr val="000000"/>
                </a:solidFill>
                <a:latin typeface="Times New Roman" pitchFamily="18" charset="0"/>
                <a:ea typeface="Calibri" pitchFamily="34" charset="0"/>
                <a:cs typeface="Times New Roman" pitchFamily="18" charset="0"/>
              </a:rPr>
              <a:t> </a:t>
            </a:r>
            <a:r>
              <a:rPr lang="en-US" sz="2800" b="1" i="1" dirty="0" smtClean="0">
                <a:solidFill>
                  <a:schemeClr val="accent6"/>
                </a:solidFill>
                <a:latin typeface="Times New Roman" pitchFamily="18" charset="0"/>
                <a:ea typeface="Calibri" pitchFamily="34" charset="0"/>
                <a:cs typeface="Times New Roman" pitchFamily="18" charset="0"/>
              </a:rPr>
              <a:t>In electronics: </a:t>
            </a:r>
            <a:r>
              <a:rPr lang="en-US" sz="2800" dirty="0" smtClean="0">
                <a:solidFill>
                  <a:srgbClr val="000000"/>
                </a:solidFill>
                <a:latin typeface="Times New Roman" pitchFamily="18" charset="0"/>
                <a:ea typeface="Calibri" pitchFamily="34" charset="0"/>
                <a:cs typeface="Times New Roman" pitchFamily="18" charset="0"/>
              </a:rPr>
              <a:t>They are used for photodiodes, light emitting wall papers, light emitting diodes (LED) and data storage.</a:t>
            </a:r>
          </a:p>
          <a:p>
            <a:pPr lvl="0" algn="just">
              <a:lnSpc>
                <a:spcPts val="2500"/>
              </a:lnSpc>
            </a:pPr>
            <a:endParaRPr lang="en-US" sz="2800" dirty="0" smtClean="0">
              <a:solidFill>
                <a:srgbClr val="000000"/>
              </a:solidFill>
              <a:latin typeface="Times New Roman" pitchFamily="18" charset="0"/>
              <a:ea typeface="Calibri" pitchFamily="34" charset="0"/>
              <a:cs typeface="Times New Roman" pitchFamily="18" charset="0"/>
            </a:endParaRPr>
          </a:p>
          <a:p>
            <a:pPr lvl="0" algn="just">
              <a:lnSpc>
                <a:spcPts val="2500"/>
              </a:lnSpc>
            </a:pPr>
            <a:r>
              <a:rPr lang="en-US" sz="2800" dirty="0" smtClean="0">
                <a:solidFill>
                  <a:srgbClr val="000000"/>
                </a:solidFill>
                <a:latin typeface="Times New Roman" pitchFamily="18" charset="0"/>
                <a:ea typeface="Calibri" pitchFamily="34" charset="0"/>
                <a:cs typeface="Times New Roman" pitchFamily="18" charset="0"/>
              </a:rPr>
              <a:t> </a:t>
            </a:r>
            <a:r>
              <a:rPr lang="en-US" sz="2800" b="1" i="1" dirty="0" smtClean="0">
                <a:solidFill>
                  <a:schemeClr val="accent6"/>
                </a:solidFill>
                <a:latin typeface="Times New Roman" pitchFamily="18" charset="0"/>
                <a:ea typeface="Calibri" pitchFamily="34" charset="0"/>
                <a:cs typeface="Times New Roman" pitchFamily="18" charset="0"/>
              </a:rPr>
              <a:t>Photovoltaic cells: </a:t>
            </a:r>
            <a:r>
              <a:rPr lang="en-US" sz="2800" dirty="0" smtClean="0">
                <a:solidFill>
                  <a:srgbClr val="000000"/>
                </a:solidFill>
                <a:latin typeface="Times New Roman" pitchFamily="18" charset="0"/>
                <a:ea typeface="Calibri" pitchFamily="34" charset="0"/>
                <a:cs typeface="Times New Roman" pitchFamily="18" charset="0"/>
              </a:rPr>
              <a:t>The conductive polymers can be used in construction of photovoltaic cells like </a:t>
            </a:r>
            <a:r>
              <a:rPr lang="en-US" sz="2800" baseline="30000" dirty="0" smtClean="0">
                <a:solidFill>
                  <a:srgbClr val="000000"/>
                </a:solidFill>
                <a:latin typeface="Times New Roman" pitchFamily="18" charset="0"/>
                <a:ea typeface="Calibri" pitchFamily="34" charset="0"/>
                <a:cs typeface="Times New Roman" pitchFamily="18" charset="0"/>
              </a:rPr>
              <a:t>–</a:t>
            </a:r>
            <a:r>
              <a:rPr lang="en-US" sz="2800" dirty="0" smtClean="0">
                <a:solidFill>
                  <a:srgbClr val="000000"/>
                </a:solidFill>
                <a:latin typeface="Times New Roman" pitchFamily="18" charset="0"/>
                <a:ea typeface="Calibri" pitchFamily="34" charset="0"/>
                <a:cs typeface="Times New Roman" pitchFamily="18" charset="0"/>
              </a:rPr>
              <a:t>Al / conducting polymer / Pt. </a:t>
            </a:r>
            <a:r>
              <a:rPr lang="en-US" sz="2800" baseline="30000" dirty="0" smtClean="0">
                <a:solidFill>
                  <a:srgbClr val="000000"/>
                </a:solidFill>
                <a:latin typeface="Times New Roman" pitchFamily="18" charset="0"/>
                <a:ea typeface="Calibri" pitchFamily="34" charset="0"/>
                <a:cs typeface="Times New Roman" pitchFamily="18" charset="0"/>
              </a:rPr>
              <a:t>+</a:t>
            </a:r>
            <a:endParaRPr lang="en-US" sz="2800" dirty="0" smtClean="0">
              <a:solidFill>
                <a:srgbClr val="000000"/>
              </a:solidFill>
              <a:latin typeface="Times New Roman" pitchFamily="18" charset="0"/>
              <a:ea typeface="Calibri" pitchFamily="34" charset="0"/>
              <a:cs typeface="Times New Roman" pitchFamily="18" charset="0"/>
            </a:endParaRPr>
          </a:p>
          <a:p>
            <a:pPr lvl="0" algn="just">
              <a:lnSpc>
                <a:spcPts val="2500"/>
              </a:lnSpc>
            </a:pPr>
            <a:endParaRPr lang="en-US" sz="2800" dirty="0" smtClean="0">
              <a:solidFill>
                <a:srgbClr val="000000"/>
              </a:solidFill>
              <a:latin typeface="Times New Roman" pitchFamily="18" charset="0"/>
              <a:cs typeface="Times New Roman" pitchFamily="18" charset="0"/>
            </a:endParaRPr>
          </a:p>
          <a:p>
            <a:pPr lvl="0" algn="just">
              <a:lnSpc>
                <a:spcPts val="2500"/>
              </a:lnSpc>
            </a:pPr>
            <a:r>
              <a:rPr lang="en-US" sz="2800" b="1" i="1" dirty="0" smtClean="0">
                <a:solidFill>
                  <a:schemeClr val="accent6"/>
                </a:solidFill>
                <a:latin typeface="Times New Roman" pitchFamily="18" charset="0"/>
                <a:cs typeface="Times New Roman" pitchFamily="18" charset="0"/>
              </a:rPr>
              <a:t> In telecommunication systems.</a:t>
            </a:r>
          </a:p>
          <a:p>
            <a:pPr lvl="0" algn="just">
              <a:lnSpc>
                <a:spcPts val="2500"/>
              </a:lnSpc>
            </a:pPr>
            <a:endParaRPr lang="en-US" sz="2800" dirty="0" smtClean="0">
              <a:solidFill>
                <a:srgbClr val="000000"/>
              </a:solidFill>
              <a:latin typeface="Times New Roman" pitchFamily="18" charset="0"/>
              <a:cs typeface="Times New Roman" pitchFamily="18" charset="0"/>
            </a:endParaRPr>
          </a:p>
          <a:p>
            <a:pPr lvl="0" algn="just">
              <a:lnSpc>
                <a:spcPts val="2500"/>
              </a:lnSpc>
            </a:pPr>
            <a:r>
              <a:rPr lang="en-US" sz="2800" b="1" i="1" dirty="0" smtClean="0">
                <a:solidFill>
                  <a:schemeClr val="accent6"/>
                </a:solidFill>
                <a:latin typeface="Times New Roman" pitchFamily="18" charset="0"/>
                <a:cs typeface="Times New Roman" pitchFamily="18" charset="0"/>
              </a:rPr>
              <a:t>In molecular wires and molecular switches.</a:t>
            </a:r>
          </a:p>
          <a:p>
            <a:pPr lvl="0" algn="just">
              <a:lnSpc>
                <a:spcPts val="2500"/>
              </a:lnSpc>
            </a:pPr>
            <a:endParaRPr lang="en-US" sz="2800" dirty="0" smtClean="0">
              <a:solidFill>
                <a:srgbClr val="000000"/>
              </a:solidFill>
              <a:latin typeface="Times New Roman" pitchFamily="18" charset="0"/>
              <a:cs typeface="Times New Roman" pitchFamily="18" charset="0"/>
            </a:endParaRPr>
          </a:p>
          <a:p>
            <a:pPr lvl="0" algn="just">
              <a:lnSpc>
                <a:spcPts val="2500"/>
              </a:lnSpc>
            </a:pPr>
            <a:r>
              <a:rPr lang="en-US" sz="2800" b="1" i="1" dirty="0" smtClean="0">
                <a:solidFill>
                  <a:schemeClr val="accent6"/>
                </a:solidFill>
                <a:latin typeface="Times New Roman" pitchFamily="18" charset="0"/>
                <a:cs typeface="Times New Roman" pitchFamily="18" charset="0"/>
              </a:rPr>
              <a:t> In electromagnetic screening materials.</a:t>
            </a:r>
            <a:endParaRPr lang="en-US" sz="2800" b="1" i="1" dirty="0">
              <a:solidFill>
                <a:schemeClr val="accent6"/>
              </a:solidFill>
            </a:endParaRPr>
          </a:p>
        </p:txBody>
      </p:sp>
      <p:pic>
        <p:nvPicPr>
          <p:cNvPr id="163844" name="Picture 4" descr="Recent progress on nanostructured conducting polymers and composites:  synthesis, application and future aspects"/>
          <p:cNvPicPr>
            <a:picLocks noChangeAspect="1" noChangeArrowheads="1"/>
          </p:cNvPicPr>
          <p:nvPr/>
        </p:nvPicPr>
        <p:blipFill>
          <a:blip r:embed="rId2"/>
          <a:srcRect/>
          <a:stretch>
            <a:fillRect/>
          </a:stretch>
        </p:blipFill>
        <p:spPr bwMode="auto">
          <a:xfrm>
            <a:off x="7417461" y="2169884"/>
            <a:ext cx="4324597" cy="4081221"/>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ChangeArrowheads="1"/>
          </p:cNvSpPr>
          <p:nvPr/>
        </p:nvSpPr>
        <p:spPr bwMode="auto">
          <a:xfrm>
            <a:off x="235527" y="221673"/>
            <a:ext cx="1177290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BIODEGRADABLE POLYMERS: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polymers which can degrade in nature by the action of enzymes and microbes are known as biodegradable polymers.</a:t>
            </a:r>
          </a:p>
          <a:p>
            <a:pPr lvl="0" eaLnBrk="0" hangingPunct="0"/>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Functional Groups</a:t>
            </a:r>
            <a:r>
              <a:rPr kumimoji="0" lang="en-US" sz="2400" b="0" i="0" u="none" strike="noStrike" cap="none" normalizeH="0" dirty="0" smtClean="0">
                <a:ln>
                  <a:noFill/>
                </a:ln>
                <a:solidFill>
                  <a:schemeClr val="tx1"/>
                </a:solidFill>
                <a:effectLst/>
                <a:latin typeface="Times New Roman" pitchFamily="18" charset="0"/>
                <a:cs typeface="Times New Roman" pitchFamily="18" charset="0"/>
              </a:rPr>
              <a:t> generally used in preparation of </a:t>
            </a:r>
            <a:r>
              <a:rPr lang="en-US" sz="2400" dirty="0" smtClean="0">
                <a:latin typeface="Times New Roman" pitchFamily="18" charset="0"/>
                <a:ea typeface="Calibri" pitchFamily="34" charset="0"/>
                <a:cs typeface="Times New Roman" pitchFamily="18" charset="0"/>
              </a:rPr>
              <a:t>biodegradable polymers </a:t>
            </a:r>
            <a:r>
              <a:rPr lang="en-US" sz="2400" dirty="0" smtClean="0">
                <a:solidFill>
                  <a:schemeClr val="accent1"/>
                </a:solidFill>
                <a:latin typeface="Times New Roman" pitchFamily="18" charset="0"/>
                <a:ea typeface="Calibri" pitchFamily="34" charset="0"/>
                <a:cs typeface="Times New Roman" pitchFamily="18" charset="0"/>
              </a:rPr>
              <a:t>Ether, Esters, Amides</a:t>
            </a:r>
            <a:endParaRPr kumimoji="0" lang="en-US" sz="2400" b="0" i="0" u="none" strike="noStrike" cap="none" normalizeH="0" baseline="0" dirty="0" smtClean="0">
              <a:ln>
                <a:noFill/>
              </a:ln>
              <a:solidFill>
                <a:schemeClr val="accent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FACTORS AFFECTING BIODEGRADATION: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Size and shape</a:t>
            </a:r>
            <a:r>
              <a:rPr kumimoji="0" lang="en-US" sz="2400" b="0"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24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Polymers should not be very large and should not be too much branched.</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Crystallinity</a:t>
            </a:r>
            <a:r>
              <a:rPr kumimoji="0" lang="en-US" sz="2400" b="0"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Polymers should be semi crystalline. The percentage if crystallinity should be less.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Hydrophillicity</a:t>
            </a:r>
            <a:r>
              <a:rPr kumimoji="0" lang="en-US" sz="2400" b="0"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for biodegradation polymers should be water soluble.</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Presence of functional groups</a:t>
            </a:r>
            <a:r>
              <a:rPr kumimoji="0" lang="en-US" sz="24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Polymers should be having biodegradable functional groups.     Polymers based only on carbon atoms are non-biodegradable.</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Presence of suitable microorganism.</a:t>
            </a:r>
            <a:endParaRPr kumimoji="0" lang="en-US" sz="2400" b="0" i="1"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Presence of favourable conditions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like suitable temperature, moisture, pH for proper functioning of micro-organism.</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ChangeArrowheads="1"/>
          </p:cNvSpPr>
          <p:nvPr/>
        </p:nvSpPr>
        <p:spPr bwMode="auto">
          <a:xfrm>
            <a:off x="221672" y="360218"/>
            <a:ext cx="11715750"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BIODEGRADATION PROCESS: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STEP- 1 </a:t>
            </a:r>
            <a:r>
              <a:rPr kumimoji="0" lang="en-US" sz="2800" b="1" i="1" u="sng" strike="noStrike" cap="none" normalizeH="0" baseline="30000" dirty="0" smtClean="0">
                <a:ln>
                  <a:noFill/>
                </a:ln>
                <a:solidFill>
                  <a:schemeClr val="accent6"/>
                </a:solidFill>
                <a:effectLst/>
                <a:latin typeface="Times New Roman" pitchFamily="18" charset="0"/>
                <a:ea typeface="Calibri" pitchFamily="34" charset="0"/>
                <a:cs typeface="Times New Roman" pitchFamily="18" charset="0"/>
              </a:rPr>
              <a:t>ST</a:t>
            </a:r>
            <a:r>
              <a:rPr kumimoji="0" lang="en-US" sz="2800" b="1"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28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long polymer molecules are reduced to shorter and shorter lengths and undergo oxidation. The molecules become hydrophilic (water attracting) and small.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STEP 2</a:t>
            </a:r>
            <a:r>
              <a:rPr kumimoji="0" lang="en-US" sz="2800" b="1" i="1" u="sng" strike="noStrike" cap="none" normalizeH="0" baseline="30000" dirty="0" smtClean="0">
                <a:ln>
                  <a:noFill/>
                </a:ln>
                <a:solidFill>
                  <a:schemeClr val="accent6"/>
                </a:solidFill>
                <a:effectLst/>
                <a:latin typeface="Times New Roman" pitchFamily="18" charset="0"/>
                <a:ea typeface="Calibri" pitchFamily="34" charset="0"/>
                <a:cs typeface="Times New Roman" pitchFamily="18" charset="0"/>
              </a:rPr>
              <a:t>ND</a:t>
            </a:r>
            <a:r>
              <a:rPr kumimoji="0" lang="en-US" sz="2800" b="1"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28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Biodegradation starts in the presence of moisture and micro-organisms found in environment.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plastic material is completely broken down in to the residual products of the biodegradation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1"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STEP 3</a:t>
            </a:r>
            <a:r>
              <a:rPr kumimoji="0" lang="en-US" sz="2800" b="1" i="1" u="sng" strike="noStrike" cap="none" normalizeH="0" baseline="30000" dirty="0" smtClean="0">
                <a:ln>
                  <a:noFill/>
                </a:ln>
                <a:solidFill>
                  <a:schemeClr val="accent6"/>
                </a:solidFill>
                <a:effectLst/>
                <a:latin typeface="Times New Roman" pitchFamily="18" charset="0"/>
                <a:ea typeface="Calibri" pitchFamily="34" charset="0"/>
                <a:cs typeface="Times New Roman" pitchFamily="18" charset="0"/>
              </a:rPr>
              <a:t>RD</a:t>
            </a:r>
            <a:r>
              <a:rPr kumimoji="0" lang="en-US" sz="2800" b="1" i="1"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2800" b="0" i="1"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As micro- organism consume the degraded plastic, carbon dioxide, water and biomass are produced and returned to nature by way of the bio cycle.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71600" y="332386"/>
            <a:ext cx="8756074" cy="59567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ChangeArrowheads="1"/>
          </p:cNvSpPr>
          <p:nvPr/>
        </p:nvSpPr>
        <p:spPr bwMode="auto">
          <a:xfrm>
            <a:off x="263235" y="180109"/>
            <a:ext cx="11651673"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Importance of biodegradable polymers:</a:t>
            </a:r>
            <a:endParaRPr kumimoji="0" lang="en-US" sz="28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Improper disposal and failure to recycle results in overflowing landfills.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Produced from renewable resources.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Able to be recycled, burned without producing toxic products.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Used in localized delivery of drugs.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Reduce side effects.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Controllable degradation rate.</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65893" name="Picture 5" descr="Biodegradable Packaging"/>
          <p:cNvPicPr>
            <a:picLocks noChangeAspect="1" noChangeArrowheads="1"/>
          </p:cNvPicPr>
          <p:nvPr/>
        </p:nvPicPr>
        <p:blipFill>
          <a:blip r:embed="rId2"/>
          <a:srcRect/>
          <a:stretch>
            <a:fillRect/>
          </a:stretch>
        </p:blipFill>
        <p:spPr bwMode="auto">
          <a:xfrm>
            <a:off x="7408706" y="2230582"/>
            <a:ext cx="4023603" cy="2498871"/>
          </a:xfrm>
          <a:prstGeom prst="rect">
            <a:avLst/>
          </a:prstGeom>
          <a:noFill/>
        </p:spPr>
      </p:pic>
      <p:pic>
        <p:nvPicPr>
          <p:cNvPr id="165896" name="Picture 8" descr="C:\Users\MIET\Desktop\16-03-31-CollagebiodegradableplasticProducts.jpg"/>
          <p:cNvPicPr>
            <a:picLocks noChangeAspect="1" noChangeArrowheads="1"/>
          </p:cNvPicPr>
          <p:nvPr/>
        </p:nvPicPr>
        <p:blipFill>
          <a:blip r:embed="rId3" cstate="print"/>
          <a:srcRect/>
          <a:stretch>
            <a:fillRect/>
          </a:stretch>
        </p:blipFill>
        <p:spPr bwMode="auto">
          <a:xfrm>
            <a:off x="914400" y="3463636"/>
            <a:ext cx="6012873" cy="2291196"/>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ChangeArrowheads="1"/>
          </p:cNvSpPr>
          <p:nvPr/>
        </p:nvSpPr>
        <p:spPr bwMode="auto">
          <a:xfrm>
            <a:off x="249382" y="221673"/>
            <a:ext cx="11552137" cy="206210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Formation, properties and uses of some biodegradable polymers:</a:t>
            </a:r>
            <a:endParaRPr kumimoji="0" lang="en-US" sz="32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p>
          <a:p>
            <a:pPr marL="514350" marR="0" lvl="0" indent="-514350" algn="l" defTabSz="914400" rtl="0" eaLnBrk="0" fontAlgn="base" latinLnBrk="0" hangingPunct="0">
              <a:lnSpc>
                <a:spcPct val="100000"/>
              </a:lnSpc>
              <a:spcBef>
                <a:spcPct val="0"/>
              </a:spcBef>
              <a:spcAft>
                <a:spcPct val="0"/>
              </a:spcAft>
              <a:buClrTx/>
              <a:buSzTx/>
              <a:tabLst/>
            </a:pPr>
            <a:r>
              <a:rPr lang="en-US" sz="3200" b="1" dirty="0" smtClean="0">
                <a:solidFill>
                  <a:schemeClr val="accent6"/>
                </a:solidFill>
                <a:latin typeface="Times New Roman" pitchFamily="18" charset="0"/>
                <a:ea typeface="Calibri" pitchFamily="34" charset="0"/>
                <a:cs typeface="Times New Roman" pitchFamily="18" charset="0"/>
              </a:rPr>
              <a:t>a).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Poly(lactic acid)</a:t>
            </a: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p>
          <a:p>
            <a:pPr marL="514350" marR="0" lvl="0" indent="-514350" algn="l" defTabSz="914400" rtl="0" eaLnBrk="0" fontAlgn="base" latinLnBrk="0" hangingPunct="0">
              <a:lnSpc>
                <a:spcPct val="100000"/>
              </a:lnSpc>
              <a:spcBef>
                <a:spcPct val="0"/>
              </a:spcBef>
              <a:spcAft>
                <a:spcPct val="0"/>
              </a:spcAft>
              <a:buClrTx/>
              <a:buSzTx/>
              <a:tabLst/>
            </a:pPr>
            <a:r>
              <a:rPr lang="en-US" sz="3200" b="1" dirty="0" smtClean="0">
                <a:solidFill>
                  <a:schemeClr val="accent6"/>
                </a:solidFill>
                <a:latin typeface="Times New Roman" pitchFamily="18" charset="0"/>
                <a:ea typeface="Calibri" pitchFamily="34" charset="0"/>
                <a:cs typeface="Times New Roman" pitchFamily="18" charset="0"/>
              </a:rPr>
              <a:t>     </a:t>
            </a: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Formed by polymerisation of lactic acid.</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69995" name="Picture 11" descr="C:\Users\MIET\Desktop\1-s2.0-S0141391013001833-gr1.jpg"/>
          <p:cNvPicPr>
            <a:picLocks noChangeAspect="1" noChangeArrowheads="1"/>
          </p:cNvPicPr>
          <p:nvPr/>
        </p:nvPicPr>
        <p:blipFill>
          <a:blip r:embed="rId2"/>
          <a:srcRect r="40155" b="68109"/>
          <a:stretch>
            <a:fillRect/>
          </a:stretch>
        </p:blipFill>
        <p:spPr bwMode="auto">
          <a:xfrm>
            <a:off x="2005844" y="2399594"/>
            <a:ext cx="6791792" cy="1847715"/>
          </a:xfrm>
          <a:prstGeom prst="rect">
            <a:avLst/>
          </a:prstGeom>
          <a:noFill/>
        </p:spPr>
      </p:pic>
      <p:sp>
        <p:nvSpPr>
          <p:cNvPr id="169996" name="Rectangle 12"/>
          <p:cNvSpPr>
            <a:spLocks noChangeArrowheads="1"/>
          </p:cNvSpPr>
          <p:nvPr/>
        </p:nvSpPr>
        <p:spPr bwMode="auto">
          <a:xfrm>
            <a:off x="734292" y="4488872"/>
            <a:ext cx="6820906" cy="156966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Properties:</a:t>
            </a:r>
            <a:endParaRPr kumimoji="0" lang="en-US" sz="3200" b="0"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PLA is compostable and biodegradable.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It is resistant to grease and moisture.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661" y="168014"/>
            <a:ext cx="10972800" cy="582613"/>
          </a:xfrm>
        </p:spPr>
        <p:txBody>
          <a:bodyPr/>
          <a:lstStyle/>
          <a:p>
            <a:r>
              <a:rPr lang="en-US" sz="3200" b="1" u="sng" dirty="0" smtClean="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Characteristics of Polymers</a:t>
            </a:r>
            <a:endParaRPr lang="en-US" sz="3200" b="1" u="sng" dirty="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p:txBody>
      </p:sp>
      <p:sp>
        <p:nvSpPr>
          <p:cNvPr id="4" name="Rectangle 3"/>
          <p:cNvSpPr/>
          <p:nvPr/>
        </p:nvSpPr>
        <p:spPr>
          <a:xfrm>
            <a:off x="182384" y="1193972"/>
            <a:ext cx="11853097" cy="452431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a:spAutoFit/>
          </a:bodyPr>
          <a:lstStyle/>
          <a:p>
            <a:pPr>
              <a:buFont typeface="Wingdings" pitchFamily="2" charset="2"/>
              <a:buChar char="§"/>
            </a:pPr>
            <a:r>
              <a:rPr lang="en-US" sz="2400" dirty="0" smtClean="0">
                <a:solidFill>
                  <a:schemeClr val="accent1">
                    <a:lumMod val="75000"/>
                  </a:schemeClr>
                </a:solidFill>
                <a:latin typeface="Times New Roman" pitchFamily="18" charset="0"/>
                <a:cs typeface="Times New Roman" pitchFamily="18" charset="0"/>
              </a:rPr>
              <a:t> All </a:t>
            </a:r>
            <a:r>
              <a:rPr lang="en-US" sz="2400" dirty="0">
                <a:solidFill>
                  <a:schemeClr val="accent1">
                    <a:lumMod val="75000"/>
                  </a:schemeClr>
                </a:solidFill>
                <a:latin typeface="Times New Roman" pitchFamily="18" charset="0"/>
                <a:cs typeface="Times New Roman" pitchFamily="18" charset="0"/>
              </a:rPr>
              <a:t>the polymers are macromolecules, but all the macromolecules are not polymers.</a:t>
            </a:r>
          </a:p>
          <a:p>
            <a:pPr>
              <a:buFont typeface="Wingdings" pitchFamily="2" charset="2"/>
              <a:buChar char="§"/>
            </a:pPr>
            <a:r>
              <a:rPr lang="en-US" sz="2400" dirty="0" smtClean="0">
                <a:solidFill>
                  <a:schemeClr val="tx1"/>
                </a:solidFill>
                <a:latin typeface="Times New Roman" pitchFamily="18" charset="0"/>
                <a:cs typeface="Times New Roman" pitchFamily="18" charset="0"/>
              </a:rPr>
              <a:t> Polymers </a:t>
            </a:r>
            <a:r>
              <a:rPr lang="en-US" sz="2400" dirty="0">
                <a:solidFill>
                  <a:schemeClr val="tx1"/>
                </a:solidFill>
                <a:latin typeface="Times New Roman" pitchFamily="18" charset="0"/>
                <a:cs typeface="Times New Roman" pitchFamily="18" charset="0"/>
              </a:rPr>
              <a:t>are semi crystalline material.</a:t>
            </a:r>
          </a:p>
          <a:p>
            <a:pPr>
              <a:buFont typeface="Wingdings" pitchFamily="2" charset="2"/>
              <a:buChar char="§"/>
            </a:pPr>
            <a:r>
              <a:rPr lang="en-US" sz="2400" dirty="0" smtClean="0">
                <a:solidFill>
                  <a:schemeClr val="accent1">
                    <a:lumMod val="75000"/>
                  </a:schemeClr>
                </a:solidFill>
                <a:latin typeface="Times New Roman" pitchFamily="18" charset="0"/>
                <a:cs typeface="Times New Roman" pitchFamily="18" charset="0"/>
              </a:rPr>
              <a:t> Low </a:t>
            </a:r>
            <a:r>
              <a:rPr lang="en-US" sz="2400" dirty="0">
                <a:solidFill>
                  <a:schemeClr val="accent1">
                    <a:lumMod val="75000"/>
                  </a:schemeClr>
                </a:solidFill>
                <a:latin typeface="Times New Roman" pitchFamily="18" charset="0"/>
                <a:cs typeface="Times New Roman" pitchFamily="18" charset="0"/>
              </a:rPr>
              <a:t>tensile </a:t>
            </a:r>
            <a:r>
              <a:rPr lang="en-US" sz="2400" dirty="0" smtClean="0">
                <a:solidFill>
                  <a:schemeClr val="accent1">
                    <a:lumMod val="75000"/>
                  </a:schemeClr>
                </a:solidFill>
                <a:latin typeface="Times New Roman" pitchFamily="18" charset="0"/>
                <a:cs typeface="Times New Roman" pitchFamily="18" charset="0"/>
              </a:rPr>
              <a:t>strength</a:t>
            </a:r>
            <a:r>
              <a:rPr lang="en-US" sz="2400" dirty="0">
                <a:solidFill>
                  <a:schemeClr val="accent1">
                    <a:lumMod val="75000"/>
                  </a:schemeClr>
                </a:solidFill>
                <a:latin typeface="Times New Roman" pitchFamily="18" charset="0"/>
                <a:cs typeface="Times New Roman" pitchFamily="18" charset="0"/>
              </a:rPr>
              <a:t> </a:t>
            </a:r>
            <a:r>
              <a:rPr lang="en-US" sz="2400" dirty="0" smtClean="0">
                <a:solidFill>
                  <a:schemeClr val="accent1">
                    <a:lumMod val="75000"/>
                  </a:schemeClr>
                </a:solidFill>
                <a:latin typeface="Times New Roman" pitchFamily="18" charset="0"/>
                <a:cs typeface="Times New Roman" pitchFamily="18" charset="0"/>
              </a:rPr>
              <a:t>, </a:t>
            </a:r>
            <a:r>
              <a:rPr lang="en-US" sz="2400" dirty="0">
                <a:solidFill>
                  <a:schemeClr val="accent1">
                    <a:lumMod val="75000"/>
                  </a:schemeClr>
                </a:solidFill>
                <a:latin typeface="Times New Roman" pitchFamily="18" charset="0"/>
                <a:cs typeface="Times New Roman" pitchFamily="18" charset="0"/>
              </a:rPr>
              <a:t>easy processibility.</a:t>
            </a:r>
          </a:p>
          <a:p>
            <a:pPr>
              <a:buFont typeface="Wingdings" pitchFamily="2" charset="2"/>
              <a:buChar char="§"/>
            </a:pPr>
            <a:r>
              <a:rPr lang="en-US" sz="2400" dirty="0" smtClean="0">
                <a:solidFill>
                  <a:schemeClr val="tx1"/>
                </a:solidFill>
                <a:latin typeface="Times New Roman" pitchFamily="18" charset="0"/>
                <a:cs typeface="Times New Roman" pitchFamily="18" charset="0"/>
              </a:rPr>
              <a:t> Low </a:t>
            </a:r>
            <a:r>
              <a:rPr lang="en-US" sz="2400" dirty="0">
                <a:solidFill>
                  <a:schemeClr val="tx1"/>
                </a:solidFill>
                <a:latin typeface="Times New Roman" pitchFamily="18" charset="0"/>
                <a:cs typeface="Times New Roman" pitchFamily="18" charset="0"/>
              </a:rPr>
              <a:t>density, high mould ability.</a:t>
            </a:r>
          </a:p>
          <a:p>
            <a:pPr>
              <a:buFont typeface="Wingdings" pitchFamily="2" charset="2"/>
              <a:buChar char="§"/>
            </a:pPr>
            <a:r>
              <a:rPr lang="en-US" sz="2400" dirty="0" smtClean="0">
                <a:solidFill>
                  <a:schemeClr val="accent1">
                    <a:lumMod val="75000"/>
                  </a:schemeClr>
                </a:solidFill>
                <a:latin typeface="Times New Roman" pitchFamily="18" charset="0"/>
                <a:cs typeface="Times New Roman" pitchFamily="18" charset="0"/>
              </a:rPr>
              <a:t> High </a:t>
            </a:r>
            <a:r>
              <a:rPr lang="en-US" sz="2400" dirty="0">
                <a:solidFill>
                  <a:schemeClr val="accent1">
                    <a:lumMod val="75000"/>
                  </a:schemeClr>
                </a:solidFill>
                <a:latin typeface="Times New Roman" pitchFamily="18" charset="0"/>
                <a:cs typeface="Times New Roman" pitchFamily="18" charset="0"/>
              </a:rPr>
              <a:t>resistance to </a:t>
            </a:r>
            <a:r>
              <a:rPr lang="en-US" sz="2400" dirty="0" smtClean="0">
                <a:solidFill>
                  <a:schemeClr val="accent1">
                    <a:lumMod val="75000"/>
                  </a:schemeClr>
                </a:solidFill>
                <a:latin typeface="Times New Roman" pitchFamily="18" charset="0"/>
                <a:cs typeface="Times New Roman" pitchFamily="18" charset="0"/>
              </a:rPr>
              <a:t>degradation.</a:t>
            </a:r>
            <a:endParaRPr lang="en-US" sz="2400" dirty="0">
              <a:solidFill>
                <a:schemeClr val="accent1">
                  <a:lumMod val="75000"/>
                </a:schemeClr>
              </a:solidFill>
              <a:latin typeface="Times New Roman" pitchFamily="18" charset="0"/>
              <a:cs typeface="Times New Roman" pitchFamily="18" charset="0"/>
            </a:endParaRPr>
          </a:p>
          <a:p>
            <a:pPr>
              <a:buFont typeface="Wingdings" pitchFamily="2" charset="2"/>
              <a:buChar char="§"/>
            </a:pPr>
            <a:r>
              <a:rPr lang="en-US" sz="2400" dirty="0" smtClean="0">
                <a:solidFill>
                  <a:schemeClr val="tx1"/>
                </a:solidFill>
                <a:latin typeface="Times New Roman" pitchFamily="18" charset="0"/>
                <a:cs typeface="Times New Roman" pitchFamily="18" charset="0"/>
              </a:rPr>
              <a:t> Generally </a:t>
            </a:r>
            <a:r>
              <a:rPr lang="en-US" sz="2400" dirty="0">
                <a:solidFill>
                  <a:schemeClr val="tx1"/>
                </a:solidFill>
                <a:latin typeface="Times New Roman" pitchFamily="18" charset="0"/>
                <a:cs typeface="Times New Roman" pitchFamily="18" charset="0"/>
              </a:rPr>
              <a:t>insulators, few are conductors.</a:t>
            </a:r>
          </a:p>
          <a:p>
            <a:pPr>
              <a:buFont typeface="Wingdings" pitchFamily="2" charset="2"/>
              <a:buChar char="§"/>
            </a:pPr>
            <a:r>
              <a:rPr lang="en-US" sz="2400" dirty="0" smtClean="0">
                <a:solidFill>
                  <a:schemeClr val="accent1">
                    <a:lumMod val="75000"/>
                  </a:schemeClr>
                </a:solidFill>
                <a:latin typeface="Times New Roman" pitchFamily="18" charset="0"/>
                <a:cs typeface="Times New Roman" pitchFamily="18" charset="0"/>
              </a:rPr>
              <a:t> Have </a:t>
            </a:r>
            <a:r>
              <a:rPr lang="en-US" sz="2400" dirty="0">
                <a:solidFill>
                  <a:schemeClr val="accent1">
                    <a:lumMod val="75000"/>
                  </a:schemeClr>
                </a:solidFill>
                <a:latin typeface="Times New Roman" pitchFamily="18" charset="0"/>
                <a:cs typeface="Times New Roman" pitchFamily="18" charset="0"/>
              </a:rPr>
              <a:t>average molecular weight.</a:t>
            </a:r>
          </a:p>
          <a:p>
            <a:pPr>
              <a:buFont typeface="Wingdings" pitchFamily="2" charset="2"/>
              <a:buChar char="§"/>
            </a:pPr>
            <a:r>
              <a:rPr lang="en-US" sz="2400" dirty="0" smtClean="0">
                <a:solidFill>
                  <a:schemeClr val="tx1"/>
                </a:solidFill>
                <a:latin typeface="Times New Roman" pitchFamily="18" charset="0"/>
                <a:cs typeface="Times New Roman" pitchFamily="18" charset="0"/>
              </a:rPr>
              <a:t> Polydisperse </a:t>
            </a:r>
            <a:r>
              <a:rPr lang="en-US" sz="2400" dirty="0">
                <a:solidFill>
                  <a:schemeClr val="tx1"/>
                </a:solidFill>
                <a:latin typeface="Times New Roman" pitchFamily="18" charset="0"/>
                <a:cs typeface="Times New Roman" pitchFamily="18" charset="0"/>
              </a:rPr>
              <a:t>in nature.</a:t>
            </a:r>
          </a:p>
          <a:p>
            <a:pPr>
              <a:buFont typeface="Wingdings" pitchFamily="2" charset="2"/>
              <a:buChar char="§"/>
            </a:pPr>
            <a:r>
              <a:rPr lang="en-US" sz="2400" dirty="0" smtClean="0">
                <a:solidFill>
                  <a:schemeClr val="accent1">
                    <a:lumMod val="75000"/>
                  </a:schemeClr>
                </a:solidFill>
                <a:latin typeface="Times New Roman" pitchFamily="18" charset="0"/>
                <a:cs typeface="Times New Roman" pitchFamily="18" charset="0"/>
              </a:rPr>
              <a:t> Properties </a:t>
            </a:r>
            <a:r>
              <a:rPr lang="en-US" sz="2400" dirty="0">
                <a:solidFill>
                  <a:schemeClr val="accent1">
                    <a:lumMod val="75000"/>
                  </a:schemeClr>
                </a:solidFill>
                <a:latin typeface="Times New Roman" pitchFamily="18" charset="0"/>
                <a:cs typeface="Times New Roman" pitchFamily="18" charset="0"/>
              </a:rPr>
              <a:t>of polymers depend on their molecular weight, type of bonds </a:t>
            </a:r>
            <a:r>
              <a:rPr lang="en-US" sz="2400" dirty="0" smtClean="0">
                <a:solidFill>
                  <a:schemeClr val="accent1">
                    <a:lumMod val="75000"/>
                  </a:schemeClr>
                </a:solidFill>
                <a:latin typeface="Times New Roman" pitchFamily="18" charset="0"/>
                <a:cs typeface="Times New Roman" pitchFamily="18" charset="0"/>
              </a:rPr>
              <a:t>between </a:t>
            </a:r>
            <a:r>
              <a:rPr lang="en-US" sz="2400" dirty="0">
                <a:solidFill>
                  <a:schemeClr val="accent1">
                    <a:lumMod val="75000"/>
                  </a:schemeClr>
                </a:solidFill>
                <a:latin typeface="Times New Roman" pitchFamily="18" charset="0"/>
                <a:cs typeface="Times New Roman" pitchFamily="18" charset="0"/>
              </a:rPr>
              <a:t>various chains.</a:t>
            </a:r>
          </a:p>
          <a:p>
            <a:pPr>
              <a:buFont typeface="Wingdings" pitchFamily="2" charset="2"/>
              <a:buChar char="§"/>
            </a:pPr>
            <a:r>
              <a:rPr lang="en-US" sz="2400" dirty="0" smtClean="0">
                <a:solidFill>
                  <a:schemeClr val="tx1"/>
                </a:solidFill>
                <a:latin typeface="Times New Roman" pitchFamily="18" charset="0"/>
                <a:cs typeface="Times New Roman" pitchFamily="18" charset="0"/>
              </a:rPr>
              <a:t> Primary </a:t>
            </a:r>
            <a:r>
              <a:rPr lang="en-US" sz="2400" dirty="0">
                <a:solidFill>
                  <a:schemeClr val="tx1"/>
                </a:solidFill>
                <a:latin typeface="Times New Roman" pitchFamily="18" charset="0"/>
                <a:cs typeface="Times New Roman" pitchFamily="18" charset="0"/>
              </a:rPr>
              <a:t>bonds (backbone) in polymers are covalent bonds whereas the secondary bonds (</a:t>
            </a:r>
            <a:r>
              <a:rPr lang="en-US" sz="2400" dirty="0" smtClean="0">
                <a:solidFill>
                  <a:schemeClr val="tx1"/>
                </a:solidFill>
                <a:latin typeface="Times New Roman" pitchFamily="18" charset="0"/>
                <a:cs typeface="Times New Roman" pitchFamily="18" charset="0"/>
              </a:rPr>
              <a:t>between chains</a:t>
            </a:r>
            <a:r>
              <a:rPr lang="en-US" sz="2400" dirty="0">
                <a:solidFill>
                  <a:schemeClr val="tx1"/>
                </a:solidFill>
                <a:latin typeface="Times New Roman" pitchFamily="18" charset="0"/>
                <a:cs typeface="Times New Roman" pitchFamily="18" charset="0"/>
              </a:rPr>
              <a:t>) can be vanderwaals forces, dipole-dipole interaction or hydrogen </a:t>
            </a:r>
            <a:r>
              <a:rPr lang="en-US" sz="2400" dirty="0" smtClean="0">
                <a:solidFill>
                  <a:schemeClr val="tx1"/>
                </a:solidFill>
                <a:latin typeface="Times New Roman" pitchFamily="18" charset="0"/>
                <a:cs typeface="Times New Roman" pitchFamily="18" charset="0"/>
              </a:rPr>
              <a:t>bonds.</a:t>
            </a:r>
            <a:endParaRPr lang="en-US" sz="2400" dirty="0">
              <a:solidFill>
                <a:schemeClr val="tx1"/>
              </a:solidFill>
              <a:latin typeface="Times New Roman" pitchFamily="18"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ChangeArrowheads="1"/>
          </p:cNvSpPr>
          <p:nvPr/>
        </p:nvSpPr>
        <p:spPr bwMode="auto">
          <a:xfrm>
            <a:off x="249382" y="249382"/>
            <a:ext cx="9351818"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Uses: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222222"/>
                </a:solidFill>
                <a:effectLst/>
                <a:latin typeface="Times New Roman" pitchFamily="18" charset="0"/>
                <a:ea typeface="Calibri" pitchFamily="34" charset="0"/>
                <a:cs typeface="Times New Roman" pitchFamily="18" charset="0"/>
              </a:rPr>
              <a:t>PLA is used in plastic surgery.</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222222"/>
                </a:solidFill>
                <a:effectLst/>
                <a:latin typeface="Times New Roman" pitchFamily="18" charset="0"/>
                <a:ea typeface="Calibri" pitchFamily="34" charset="0"/>
                <a:cs typeface="Times New Roman" pitchFamily="18" charset="0"/>
              </a:rPr>
              <a:t>It is used in food packaging.</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1C1D1E"/>
                </a:solidFill>
                <a:effectLst/>
                <a:latin typeface="Times New Roman" pitchFamily="18" charset="0"/>
                <a:ea typeface="Calibri" pitchFamily="34" charset="0"/>
                <a:cs typeface="Times New Roman" pitchFamily="18" charset="0"/>
              </a:rPr>
              <a:t>Used for surgical sutures.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1C1D1E"/>
                </a:solidFill>
                <a:effectLst/>
                <a:latin typeface="Times New Roman" pitchFamily="18" charset="0"/>
                <a:ea typeface="Calibri" pitchFamily="34" charset="0"/>
                <a:cs typeface="Times New Roman" pitchFamily="18" charset="0"/>
              </a:rPr>
              <a:t>Used in drug delivery systems.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68963" name="Picture 3" descr="Moisture Management in PLA"/>
          <p:cNvPicPr>
            <a:picLocks noChangeAspect="1" noChangeArrowheads="1"/>
          </p:cNvPicPr>
          <p:nvPr/>
        </p:nvPicPr>
        <p:blipFill>
          <a:blip r:embed="rId2"/>
          <a:srcRect/>
          <a:stretch>
            <a:fillRect/>
          </a:stretch>
        </p:blipFill>
        <p:spPr bwMode="auto">
          <a:xfrm>
            <a:off x="6026727" y="1496290"/>
            <a:ext cx="5589154" cy="4156991"/>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ChangeArrowheads="1"/>
          </p:cNvSpPr>
          <p:nvPr/>
        </p:nvSpPr>
        <p:spPr bwMode="auto">
          <a:xfrm>
            <a:off x="443345" y="277091"/>
            <a:ext cx="7835799" cy="135421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IN" sz="3200" b="1" dirty="0" smtClean="0">
                <a:solidFill>
                  <a:schemeClr val="accent6"/>
                </a:solidFill>
                <a:latin typeface="Times New Roman" pitchFamily="18" charset="0"/>
                <a:cs typeface="Times New Roman" pitchFamily="18" charset="0"/>
              </a:rPr>
              <a:t>b). </a:t>
            </a:r>
            <a:r>
              <a:rPr lang="en-IN" sz="3200" b="1" u="sng" dirty="0" smtClean="0">
                <a:solidFill>
                  <a:schemeClr val="accent6"/>
                </a:solidFill>
                <a:latin typeface="Times New Roman" pitchFamily="18" charset="0"/>
                <a:cs typeface="Times New Roman" pitchFamily="18" charset="0"/>
              </a:rPr>
              <a:t>Poly glycolic acid</a:t>
            </a:r>
            <a:r>
              <a:rPr lang="en-IN" sz="3200" b="1" dirty="0" smtClean="0">
                <a:solidFill>
                  <a:schemeClr val="accent6"/>
                </a:solidFill>
                <a:latin typeface="Times New Roman" pitchFamily="18" charset="0"/>
                <a:cs typeface="Times New Roman" pitchFamily="18" charset="0"/>
              </a:rPr>
              <a:t>:</a:t>
            </a:r>
          </a:p>
          <a:p>
            <a:r>
              <a:rPr lang="en-IN" sz="3200" b="1" dirty="0" smtClean="0">
                <a:latin typeface="Times New Roman" pitchFamily="18" charset="0"/>
                <a:cs typeface="Times New Roman" pitchFamily="18" charset="0"/>
              </a:rPr>
              <a:t>    </a:t>
            </a:r>
            <a:r>
              <a:rPr lang="en-IN" sz="3200" dirty="0" smtClean="0">
                <a:latin typeface="Times New Roman" pitchFamily="18" charset="0"/>
                <a:cs typeface="Times New Roman" pitchFamily="18" charset="0"/>
              </a:rPr>
              <a:t> It was the first synthetic absorbable suture. </a:t>
            </a:r>
            <a:endParaRPr lang="en-US" sz="3200" dirty="0" smtClean="0">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Picture 6" descr="C:\Users\MIET\Desktop\1-s2.0-S2542504820300026-gr5.jpg"/>
          <p:cNvPicPr>
            <a:picLocks noChangeAspect="1" noChangeArrowheads="1"/>
          </p:cNvPicPr>
          <p:nvPr/>
        </p:nvPicPr>
        <p:blipFill>
          <a:blip r:embed="rId2"/>
          <a:srcRect l="6525" b="48027"/>
          <a:stretch>
            <a:fillRect/>
          </a:stretch>
        </p:blipFill>
        <p:spPr bwMode="auto">
          <a:xfrm>
            <a:off x="2214842" y="1789014"/>
            <a:ext cx="5302046" cy="1674622"/>
          </a:xfrm>
          <a:prstGeom prst="rect">
            <a:avLst/>
          </a:prstGeom>
          <a:noFill/>
        </p:spPr>
      </p:pic>
      <p:sp>
        <p:nvSpPr>
          <p:cNvPr id="171010" name="Rectangle 2"/>
          <p:cNvSpPr>
            <a:spLocks noChangeArrowheads="1"/>
          </p:cNvSpPr>
          <p:nvPr/>
        </p:nvSpPr>
        <p:spPr bwMode="auto">
          <a:xfrm>
            <a:off x="678872" y="3657599"/>
            <a:ext cx="8437418" cy="20621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Properties</a:t>
            </a: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endParaRPr kumimoji="0" lang="en-US" sz="3200" b="0" i="0"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 PGA is highly crystalline.</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 It has a high melting point.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Has low solubility in organic solvents.</a:t>
            </a:r>
            <a:r>
              <a:rPr kumimoji="0" lang="en-US" sz="3200" b="0" i="0" u="none" strike="noStrike" cap="none" normalizeH="0" baseline="0" dirty="0" smtClean="0">
                <a:ln>
                  <a:noFill/>
                </a:ln>
                <a:solidFill>
                  <a:schemeClr val="tx1"/>
                </a:solidFill>
                <a:effectLst/>
                <a:latin typeface="Calibri"/>
                <a:ea typeface="Calibri" pitchFamily="34" charset="0"/>
                <a:cs typeface="Times New Roman" pitchFamily="18" charset="0"/>
              </a:rPr>
              <a:t>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ChangeArrowheads="1"/>
          </p:cNvSpPr>
          <p:nvPr/>
        </p:nvSpPr>
        <p:spPr bwMode="auto">
          <a:xfrm>
            <a:off x="221673" y="304800"/>
            <a:ext cx="11804072"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Uses:</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This polymer was used to develop the first synthetic absorbable suture which was marketed under the</a:t>
            </a:r>
            <a:r>
              <a:rPr kumimoji="0" lang="en-US" sz="2800"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trade name</a:t>
            </a:r>
            <a:r>
              <a:rPr kumimoji="0" lang="en-US" sz="2800" b="0" i="0" u="none" strike="noStrike" cap="none" normalizeH="0" baseline="0" dirty="0" smtClean="0">
                <a:ln>
                  <a:noFill/>
                </a:ln>
                <a:solidFill>
                  <a:schemeClr val="tx1"/>
                </a:solidFill>
                <a:effectLst/>
                <a:latin typeface="Calibri"/>
                <a:ea typeface="Calibri" pitchFamily="34" charset="0"/>
                <a:cs typeface="Times New Roman" pitchFamily="18" charset="0"/>
              </a:rPr>
              <a:t>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of Dexon.</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 Used in tissue engineering.</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 Used in controlled drug delivery</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Used as biodegradable sutures.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2035" name="Picture 3" descr="Surgicryl® PGA • Medical, Absorbable sutures • SMI"/>
          <p:cNvPicPr>
            <a:picLocks noChangeAspect="1" noChangeArrowheads="1"/>
          </p:cNvPicPr>
          <p:nvPr/>
        </p:nvPicPr>
        <p:blipFill>
          <a:blip r:embed="rId2"/>
          <a:srcRect/>
          <a:stretch>
            <a:fillRect/>
          </a:stretch>
        </p:blipFill>
        <p:spPr bwMode="auto">
          <a:xfrm>
            <a:off x="8620938" y="1430048"/>
            <a:ext cx="2645118" cy="2366098"/>
          </a:xfrm>
          <a:prstGeom prst="rect">
            <a:avLst/>
          </a:prstGeom>
          <a:noFill/>
        </p:spPr>
      </p:pic>
      <p:pic>
        <p:nvPicPr>
          <p:cNvPr id="172037" name="Picture 5" descr="Pure Quality polyglycolic acid for Commercial Uses - Alibaba.com"/>
          <p:cNvPicPr>
            <a:picLocks noChangeAspect="1" noChangeArrowheads="1"/>
          </p:cNvPicPr>
          <p:nvPr/>
        </p:nvPicPr>
        <p:blipFill>
          <a:blip r:embed="rId3"/>
          <a:srcRect l="7609" t="33132" r="8997" b="24202"/>
          <a:stretch>
            <a:fillRect/>
          </a:stretch>
        </p:blipFill>
        <p:spPr bwMode="auto">
          <a:xfrm>
            <a:off x="5104138" y="3283526"/>
            <a:ext cx="3222443" cy="2147455"/>
          </a:xfrm>
          <a:prstGeom prst="rect">
            <a:avLst/>
          </a:prstGeom>
          <a:noFill/>
        </p:spPr>
      </p:pic>
      <p:pic>
        <p:nvPicPr>
          <p:cNvPr id="172039" name="Picture 7" descr="Absorbable Sutures | Veterinary Surgery"/>
          <p:cNvPicPr>
            <a:picLocks noChangeAspect="1" noChangeArrowheads="1"/>
          </p:cNvPicPr>
          <p:nvPr/>
        </p:nvPicPr>
        <p:blipFill>
          <a:blip r:embed="rId4"/>
          <a:srcRect/>
          <a:stretch>
            <a:fillRect/>
          </a:stretch>
        </p:blipFill>
        <p:spPr bwMode="auto">
          <a:xfrm>
            <a:off x="806739" y="3515591"/>
            <a:ext cx="3143250" cy="2152650"/>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ChangeArrowheads="1"/>
          </p:cNvSpPr>
          <p:nvPr/>
        </p:nvSpPr>
        <p:spPr bwMode="auto">
          <a:xfrm>
            <a:off x="180106" y="318655"/>
            <a:ext cx="11734801" cy="1354217"/>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3200" b="1" dirty="0" smtClean="0">
                <a:solidFill>
                  <a:schemeClr val="accent6"/>
                </a:solidFill>
                <a:latin typeface="Times New Roman" pitchFamily="18" charset="0"/>
                <a:ea typeface="Calibri" pitchFamily="34" charset="0"/>
                <a:cs typeface="Times New Roman" pitchFamily="18" charset="0"/>
              </a:rPr>
              <a:t>c)</a:t>
            </a:r>
            <a:r>
              <a:rPr kumimoji="0" lang="en-US" sz="32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Poly-</a:t>
            </a:r>
            <a:r>
              <a:rPr kumimoji="0" lang="en-US" sz="3200" b="1" i="0" u="sng" strike="noStrike" cap="none" normalizeH="0" baseline="0" dirty="0" smtClean="0">
                <a:ln>
                  <a:noFill/>
                </a:ln>
                <a:solidFill>
                  <a:schemeClr val="accent6"/>
                </a:solidFill>
                <a:effectLst/>
                <a:latin typeface="Calibri"/>
                <a:ea typeface="Calibri" pitchFamily="34" charset="0"/>
                <a:cs typeface="Times New Roman" pitchFamily="18" charset="0"/>
              </a:rPr>
              <a:t>ß</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3200" b="1" i="0" u="sng" strike="noStrike" cap="none" normalizeH="0" baseline="0" dirty="0" err="1" smtClean="0">
                <a:ln>
                  <a:noFill/>
                </a:ln>
                <a:solidFill>
                  <a:schemeClr val="accent6"/>
                </a:solidFill>
                <a:effectLst/>
                <a:latin typeface="Times New Roman" pitchFamily="18" charset="0"/>
                <a:ea typeface="Calibri" pitchFamily="34" charset="0"/>
                <a:cs typeface="Times New Roman" pitchFamily="18" charset="0"/>
              </a:rPr>
              <a:t>hydroxybutyrate</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 </a:t>
            </a:r>
            <a:r>
              <a:rPr kumimoji="0" lang="en-US" sz="3200" b="1" i="0" u="sng" strike="noStrike" cap="none" normalizeH="0" baseline="0" dirty="0" smtClean="0">
                <a:ln>
                  <a:noFill/>
                </a:ln>
                <a:solidFill>
                  <a:schemeClr val="accent6"/>
                </a:solidFill>
                <a:effectLst/>
                <a:latin typeface="Calibri"/>
                <a:ea typeface="Calibri" pitchFamily="34" charset="0"/>
                <a:cs typeface="Times New Roman" pitchFamily="18" charset="0"/>
              </a:rPr>
              <a:t>ß</a:t>
            </a: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r>
              <a:rPr kumimoji="0" lang="en-US" sz="3200" b="1" i="0" u="sng" strike="noStrike" cap="none" normalizeH="0" baseline="0" dirty="0" err="1" smtClean="0">
                <a:ln>
                  <a:noFill/>
                </a:ln>
                <a:solidFill>
                  <a:schemeClr val="accent6"/>
                </a:solidFill>
                <a:effectLst/>
                <a:latin typeface="Times New Roman" pitchFamily="18" charset="0"/>
                <a:ea typeface="Calibri" pitchFamily="34" charset="0"/>
                <a:cs typeface="Times New Roman" pitchFamily="18" charset="0"/>
              </a:rPr>
              <a:t>hydroxyvalerate</a:t>
            </a:r>
            <a:endPar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    (PHBV) or (BIOPOL) or (BIOMER-L)</a:t>
            </a:r>
            <a:endParaRPr kumimoji="0" lang="en-US" sz="3200" b="0" i="0"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Content Placeholder 3"/>
          <p:cNvPicPr>
            <a:picLocks noGrp="1" noChangeAspect="1"/>
          </p:cNvPicPr>
          <p:nvPr>
            <p:ph sz="half" idx="1"/>
          </p:nvPr>
        </p:nvPicPr>
        <p:blipFill>
          <a:blip r:embed="rId2">
            <a:lum bright="-30000" contrast="40000"/>
          </a:blip>
          <a:stretch>
            <a:fillRect/>
          </a:stretch>
        </p:blipFill>
        <p:spPr>
          <a:xfrm>
            <a:off x="331354" y="1743537"/>
            <a:ext cx="11314430" cy="2087880"/>
          </a:xfrm>
          <a:effectLst>
            <a:glow rad="647700">
              <a:schemeClr val="bg1">
                <a:lumMod val="50000"/>
                <a:alpha val="52000"/>
              </a:schemeClr>
            </a:glow>
          </a:effectLst>
        </p:spPr>
      </p:pic>
      <p:sp>
        <p:nvSpPr>
          <p:cNvPr id="7" name="Rectangle 6"/>
          <p:cNvSpPr/>
          <p:nvPr/>
        </p:nvSpPr>
        <p:spPr>
          <a:xfrm>
            <a:off x="526473" y="4255807"/>
            <a:ext cx="7661564" cy="1569660"/>
          </a:xfrm>
          <a:prstGeom prst="rect">
            <a:avLst/>
          </a:prstGeom>
        </p:spPr>
        <p:txBody>
          <a:bodyPr wrap="square">
            <a:spAutoFit/>
          </a:bodyPr>
          <a:lstStyle/>
          <a:p>
            <a:pPr lvl="0"/>
            <a:r>
              <a:rPr lang="en-US" sz="3200" b="1" u="sng" dirty="0" smtClean="0">
                <a:solidFill>
                  <a:schemeClr val="accent6"/>
                </a:solidFill>
                <a:latin typeface="Times New Roman" pitchFamily="18" charset="0"/>
                <a:ea typeface="Calibri" pitchFamily="34" charset="0"/>
                <a:cs typeface="Times New Roman" pitchFamily="18" charset="0"/>
              </a:rPr>
              <a:t>Properties:</a:t>
            </a:r>
            <a:endParaRPr lang="en-US" sz="3200" dirty="0" smtClean="0">
              <a:solidFill>
                <a:schemeClr val="accent6"/>
              </a:solidFill>
              <a:cs typeface="Arial" pitchFamily="34" charset="0"/>
            </a:endParaRPr>
          </a:p>
          <a:p>
            <a:pPr lvl="0" eaLnBrk="0" hangingPunct="0">
              <a:buFont typeface="Arial" pitchFamily="34" charset="0"/>
              <a:buChar char="•"/>
            </a:pPr>
            <a:r>
              <a:rPr lang="en-US" sz="3200" dirty="0" smtClean="0">
                <a:latin typeface="Times New Roman" pitchFamily="18" charset="0"/>
                <a:ea typeface="Calibri" pitchFamily="34" charset="0"/>
                <a:cs typeface="Times New Roman" pitchFamily="18" charset="0"/>
              </a:rPr>
              <a:t> PHBV is a thermoplastic polymer.</a:t>
            </a:r>
            <a:endParaRPr lang="en-US" sz="3200" dirty="0" smtClean="0">
              <a:cs typeface="Arial" pitchFamily="34" charset="0"/>
            </a:endParaRPr>
          </a:p>
          <a:p>
            <a:pPr lvl="0" eaLnBrk="0" hangingPunct="0">
              <a:buFont typeface="Arial" pitchFamily="34" charset="0"/>
              <a:buChar char="•"/>
            </a:pPr>
            <a:r>
              <a:rPr lang="en-US" sz="3200" dirty="0" smtClean="0">
                <a:latin typeface="Times New Roman" pitchFamily="18" charset="0"/>
                <a:ea typeface="Calibri" pitchFamily="34" charset="0"/>
                <a:cs typeface="Times New Roman" pitchFamily="18" charset="0"/>
              </a:rPr>
              <a:t> It is brittle.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ChangeArrowheads="1"/>
          </p:cNvSpPr>
          <p:nvPr/>
        </p:nvSpPr>
        <p:spPr bwMode="auto">
          <a:xfrm>
            <a:off x="360218" y="221673"/>
            <a:ext cx="7106433" cy="255454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Applications</a:t>
            </a:r>
            <a:r>
              <a:rPr kumimoji="0" lang="en-US" sz="3200" b="1"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endParaRPr kumimoji="0" lang="en-US" sz="3200" b="1" i="0" u="none" strike="noStrike" cap="none" normalizeH="0" baseline="0" dirty="0" smtClean="0">
              <a:ln>
                <a:noFill/>
              </a:ln>
              <a:solidFill>
                <a:schemeClr val="accent6"/>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1. In controlled release of drugs.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 Medical implants and repairs.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3. Orthopedic devices.</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4. Manufacturing bottles of shampoos etc.</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 name="Content Placeholder 1"/>
          <p:cNvPicPr>
            <a:picLocks noChangeAspect="1"/>
          </p:cNvPicPr>
          <p:nvPr/>
        </p:nvPicPr>
        <p:blipFill>
          <a:blip r:embed="rId2"/>
          <a:stretch>
            <a:fillRect/>
          </a:stretch>
        </p:blipFill>
        <p:spPr>
          <a:xfrm>
            <a:off x="1316181" y="3937307"/>
            <a:ext cx="3228111" cy="1327419"/>
          </a:xfrm>
          <a:prstGeom prst="rect">
            <a:avLst/>
          </a:prstGeom>
        </p:spPr>
      </p:pic>
      <p:pic>
        <p:nvPicPr>
          <p:cNvPr id="174083" name="Picture 3" descr="Full text] New biomaterials for orthopedic implants | ORR"/>
          <p:cNvPicPr>
            <a:picLocks noChangeAspect="1" noChangeArrowheads="1"/>
          </p:cNvPicPr>
          <p:nvPr/>
        </p:nvPicPr>
        <p:blipFill>
          <a:blip r:embed="rId3" cstate="print"/>
          <a:srcRect/>
          <a:stretch>
            <a:fillRect/>
          </a:stretch>
        </p:blipFill>
        <p:spPr bwMode="auto">
          <a:xfrm>
            <a:off x="6320849" y="3546763"/>
            <a:ext cx="2202505" cy="1971531"/>
          </a:xfrm>
          <a:prstGeom prst="rect">
            <a:avLst/>
          </a:prstGeom>
          <a:noFill/>
        </p:spPr>
      </p:pic>
      <p:pic>
        <p:nvPicPr>
          <p:cNvPr id="174085" name="Picture 5" descr="biodegradable polymers Archives • Polyestertime"/>
          <p:cNvPicPr>
            <a:picLocks noChangeAspect="1" noChangeArrowheads="1"/>
          </p:cNvPicPr>
          <p:nvPr/>
        </p:nvPicPr>
        <p:blipFill>
          <a:blip r:embed="rId4"/>
          <a:srcRect/>
          <a:stretch>
            <a:fillRect/>
          </a:stretch>
        </p:blipFill>
        <p:spPr bwMode="auto">
          <a:xfrm>
            <a:off x="7858702" y="983673"/>
            <a:ext cx="2857500" cy="16002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2425" y="487280"/>
            <a:ext cx="3839513" cy="584775"/>
          </a:xfrm>
          <a:prstGeom prst="rect">
            <a:avLst/>
          </a:prstGeom>
        </p:spPr>
        <p:txBody>
          <a:bodyPr wrap="none">
            <a:spAutoFit/>
          </a:bodyPr>
          <a:lstStyle/>
          <a:p>
            <a:r>
              <a:rPr lang="en-IN" sz="3200" b="1" dirty="0" smtClean="0">
                <a:solidFill>
                  <a:schemeClr val="accent6"/>
                </a:solidFill>
                <a:latin typeface="Times New Roman" pitchFamily="18" charset="0"/>
                <a:cs typeface="Times New Roman" pitchFamily="18" charset="0"/>
              </a:rPr>
              <a:t>d). </a:t>
            </a:r>
            <a:r>
              <a:rPr lang="en-IN" sz="3200" b="1" u="sng" dirty="0" smtClean="0">
                <a:solidFill>
                  <a:schemeClr val="accent6"/>
                </a:solidFill>
                <a:latin typeface="Times New Roman" pitchFamily="18" charset="0"/>
                <a:cs typeface="Times New Roman" pitchFamily="18" charset="0"/>
              </a:rPr>
              <a:t>Nylon-2-nylon-6</a:t>
            </a:r>
            <a:r>
              <a:rPr lang="en-IN" sz="3200" b="1" dirty="0" smtClean="0">
                <a:solidFill>
                  <a:schemeClr val="accent6"/>
                </a:solidFill>
                <a:latin typeface="Times New Roman" pitchFamily="18" charset="0"/>
                <a:cs typeface="Times New Roman" pitchFamily="18" charset="0"/>
              </a:rPr>
              <a:t> :</a:t>
            </a:r>
            <a:endParaRPr lang="en-US" sz="3200" dirty="0">
              <a:solidFill>
                <a:schemeClr val="accent6"/>
              </a:solidFill>
              <a:latin typeface="Times New Roman" pitchFamily="18" charset="0"/>
              <a:cs typeface="Times New Roman" pitchFamily="18" charset="0"/>
            </a:endParaRPr>
          </a:p>
        </p:txBody>
      </p:sp>
      <p:pic>
        <p:nvPicPr>
          <p:cNvPr id="5" name="Picture 4" descr="Image result for nylon-2-nylon-6"/>
          <p:cNvPicPr/>
          <p:nvPr/>
        </p:nvPicPr>
        <p:blipFill>
          <a:blip r:embed="rId2">
            <a:lum bright="-30000" contrast="40000"/>
            <a:extLst>
              <a:ext uri="{28A0092B-C50C-407E-A947-70E740481C1C}">
                <a14:useLocalDpi xmlns="" xmlns:a14="http://schemas.microsoft.com/office/drawing/2010/main" val="0"/>
              </a:ext>
            </a:extLst>
          </a:blip>
          <a:srcRect/>
          <a:stretch>
            <a:fillRect/>
          </a:stretch>
        </p:blipFill>
        <p:spPr bwMode="auto">
          <a:xfrm>
            <a:off x="1729047" y="1346655"/>
            <a:ext cx="8628611" cy="2826318"/>
          </a:xfrm>
          <a:prstGeom prst="rect">
            <a:avLst/>
          </a:prstGeom>
          <a:noFill/>
          <a:ln>
            <a:noFill/>
          </a:ln>
        </p:spPr>
      </p:pic>
      <p:sp>
        <p:nvSpPr>
          <p:cNvPr id="175105" name="Rectangle 1"/>
          <p:cNvSpPr>
            <a:spLocks noChangeArrowheads="1"/>
          </p:cNvSpPr>
          <p:nvPr/>
        </p:nvSpPr>
        <p:spPr bwMode="auto">
          <a:xfrm>
            <a:off x="360217" y="4322604"/>
            <a:ext cx="11333019" cy="181588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Times New Roman" pitchFamily="18" charset="0"/>
                <a:cs typeface="Times New Roman" pitchFamily="18" charset="0"/>
              </a:rPr>
              <a:t>Properties:</a:t>
            </a:r>
            <a:endParaRPr kumimoji="0" lang="en-US" sz="28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 It is a polyamide and copolymer of glycine </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(H</a:t>
            </a:r>
            <a:r>
              <a:rPr kumimoji="0" lang="en-US" sz="2400" b="0" i="0" u="none" strike="noStrike" cap="none" normalizeH="0" baseline="-30000" dirty="0" smtClean="0">
                <a:ln>
                  <a:noFill/>
                </a:ln>
                <a:solidFill>
                  <a:srgbClr val="333333"/>
                </a:solidFill>
                <a:effectLst/>
                <a:latin typeface="Times New Roman" pitchFamily="18" charset="0"/>
                <a:ea typeface="Times New Roman" pitchFamily="18" charset="0"/>
                <a:cs typeface="Times New Roman" pitchFamily="18" charset="0"/>
              </a:rPr>
              <a:t>2</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N-CH</a:t>
            </a:r>
            <a:r>
              <a:rPr kumimoji="0" lang="en-US" sz="2400" b="0" i="0" u="none" strike="noStrike" cap="none" normalizeH="0" baseline="-30000" dirty="0" smtClean="0">
                <a:ln>
                  <a:noFill/>
                </a:ln>
                <a:solidFill>
                  <a:srgbClr val="333333"/>
                </a:solidFill>
                <a:effectLst/>
                <a:latin typeface="Times New Roman" pitchFamily="18" charset="0"/>
                <a:ea typeface="Times New Roman" pitchFamily="18" charset="0"/>
                <a:cs typeface="Times New Roman" pitchFamily="18" charset="0"/>
              </a:rPr>
              <a:t>2</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-COOH) </a:t>
            </a:r>
            <a:r>
              <a:rPr kumimoji="0" lang="en-US" sz="28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and amino caproic acid </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(H</a:t>
            </a:r>
            <a:r>
              <a:rPr kumimoji="0" lang="en-US" sz="2400" b="0" i="0" u="none" strike="noStrike" cap="none" normalizeH="0" baseline="-30000" dirty="0" smtClean="0">
                <a:ln>
                  <a:noFill/>
                </a:ln>
                <a:solidFill>
                  <a:srgbClr val="333333"/>
                </a:solidFill>
                <a:effectLst/>
                <a:latin typeface="Times New Roman" pitchFamily="18" charset="0"/>
                <a:ea typeface="Times New Roman" pitchFamily="18" charset="0"/>
                <a:cs typeface="Times New Roman" pitchFamily="18" charset="0"/>
              </a:rPr>
              <a:t>2</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N-(CH</a:t>
            </a:r>
            <a:r>
              <a:rPr kumimoji="0" lang="en-US" sz="2400" b="0" i="0" u="none" strike="noStrike" cap="none" normalizeH="0" baseline="-30000" dirty="0" smtClean="0">
                <a:ln>
                  <a:noFill/>
                </a:ln>
                <a:solidFill>
                  <a:srgbClr val="333333"/>
                </a:solidFill>
                <a:effectLst/>
                <a:latin typeface="Times New Roman" pitchFamily="18" charset="0"/>
                <a:ea typeface="Times New Roman" pitchFamily="18" charset="0"/>
                <a:cs typeface="Times New Roman" pitchFamily="18" charset="0"/>
              </a:rPr>
              <a:t>2</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a:t>
            </a:r>
            <a:r>
              <a:rPr kumimoji="0" lang="en-US" sz="2400" b="0" i="0" u="none" strike="noStrike" cap="none" normalizeH="0" baseline="-30000" dirty="0" smtClean="0">
                <a:ln>
                  <a:noFill/>
                </a:ln>
                <a:solidFill>
                  <a:srgbClr val="333333"/>
                </a:solidFill>
                <a:effectLst/>
                <a:latin typeface="Times New Roman" pitchFamily="18" charset="0"/>
                <a:ea typeface="Times New Roman" pitchFamily="18" charset="0"/>
                <a:cs typeface="Times New Roman" pitchFamily="18" charset="0"/>
              </a:rPr>
              <a:t>5</a:t>
            </a:r>
            <a:r>
              <a:rPr kumimoji="0" lang="en-US" sz="24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COOH)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333333"/>
                </a:solidFill>
                <a:effectLst/>
                <a:latin typeface="Times New Roman" pitchFamily="18" charset="0"/>
                <a:ea typeface="Times New Roman" pitchFamily="18" charset="0"/>
                <a:cs typeface="Times New Roman" pitchFamily="18" charset="0"/>
              </a:rPr>
              <a:t>It is biodegradable.</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ChangeArrowheads="1"/>
          </p:cNvSpPr>
          <p:nvPr/>
        </p:nvSpPr>
        <p:spPr bwMode="auto">
          <a:xfrm>
            <a:off x="526472" y="277091"/>
            <a:ext cx="10038325" cy="184665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Uses:</a:t>
            </a:r>
            <a:endParaRPr kumimoji="0" lang="en-US" sz="3200" b="0" i="0" u="none" strike="noStrike" cap="none" normalizeH="0" baseline="0" dirty="0" smtClean="0">
              <a:ln>
                <a:noFill/>
              </a:ln>
              <a:solidFill>
                <a:schemeClr val="accent6"/>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Used to make ropes and parachutes and tooth brush bristles.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Nylon is also used as dressing material in shirts etc.</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7159" name="Picture 7" descr="Skydiving in Omsk. The cost of parachuting in Omsk - Environment 2020"/>
          <p:cNvPicPr>
            <a:picLocks noChangeAspect="1" noChangeArrowheads="1"/>
          </p:cNvPicPr>
          <p:nvPr/>
        </p:nvPicPr>
        <p:blipFill>
          <a:blip r:embed="rId2"/>
          <a:srcRect b="9950"/>
          <a:stretch>
            <a:fillRect/>
          </a:stretch>
        </p:blipFill>
        <p:spPr bwMode="auto">
          <a:xfrm>
            <a:off x="626630" y="3288002"/>
            <a:ext cx="2143125" cy="1921308"/>
          </a:xfrm>
          <a:prstGeom prst="rect">
            <a:avLst/>
          </a:prstGeom>
          <a:noFill/>
        </p:spPr>
      </p:pic>
      <p:pic>
        <p:nvPicPr>
          <p:cNvPr id="177163" name="Picture 11" descr="Properties of textile fibres. for fashion pptx"/>
          <p:cNvPicPr>
            <a:picLocks noChangeAspect="1" noChangeArrowheads="1"/>
          </p:cNvPicPr>
          <p:nvPr/>
        </p:nvPicPr>
        <p:blipFill>
          <a:blip r:embed="rId3"/>
          <a:srcRect l="8839" t="43740" r="6806" b="12890"/>
          <a:stretch>
            <a:fillRect/>
          </a:stretch>
        </p:blipFill>
        <p:spPr bwMode="auto">
          <a:xfrm>
            <a:off x="3200400" y="3241964"/>
            <a:ext cx="5126182" cy="2036617"/>
          </a:xfrm>
          <a:prstGeom prst="rect">
            <a:avLst/>
          </a:prstGeom>
          <a:noFill/>
        </p:spPr>
      </p:pic>
      <p:pic>
        <p:nvPicPr>
          <p:cNvPr id="177165" name="Picture 13" descr="Nylon's Properties &amp; Uses"/>
          <p:cNvPicPr>
            <a:picLocks noChangeAspect="1" noChangeArrowheads="1"/>
          </p:cNvPicPr>
          <p:nvPr/>
        </p:nvPicPr>
        <p:blipFill>
          <a:blip r:embed="rId4"/>
          <a:srcRect/>
          <a:stretch>
            <a:fillRect/>
          </a:stretch>
        </p:blipFill>
        <p:spPr bwMode="auto">
          <a:xfrm>
            <a:off x="8838333" y="3256828"/>
            <a:ext cx="2619375" cy="1743076"/>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ChangeArrowheads="1"/>
          </p:cNvSpPr>
          <p:nvPr/>
        </p:nvSpPr>
        <p:spPr bwMode="auto">
          <a:xfrm>
            <a:off x="180109" y="221673"/>
            <a:ext cx="11787188"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COMPOSITES</a:t>
            </a:r>
            <a:r>
              <a:rPr kumimoji="0" lang="en-US" sz="2800" b="0" i="0" u="none" strike="noStrike" cap="none" normalizeH="0" baseline="0" dirty="0" smtClean="0">
                <a:ln>
                  <a:noFill/>
                </a:ln>
                <a:solidFill>
                  <a:schemeClr val="accent6"/>
                </a:solidFill>
                <a:effectLst/>
                <a:latin typeface="Times New Roman" pitchFamily="18" charset="0"/>
                <a:ea typeface="Calibri" pitchFamily="34" charset="0"/>
                <a:cs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Composite material is a material composed of two or more </a:t>
            </a:r>
            <a:r>
              <a:rPr kumimoji="0" lang="en-US" sz="28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phases</a:t>
            </a:r>
            <a:r>
              <a:rPr kumimoji="0" lang="en-US" sz="28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 (matrix phase and dispersed phase) and an interface separating them.</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333333"/>
                </a:solidFill>
                <a:effectLst/>
                <a:latin typeface="Times New Roman" pitchFamily="18" charset="0"/>
                <a:ea typeface="Calibri" pitchFamily="34" charset="0"/>
                <a:cs typeface="Times New Roman" pitchFamily="18" charset="0"/>
              </a:rPr>
              <a:t>Their bulk properties are different from those of any of the constituents.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 name="Picture 2" descr="C:\Users\Rout\Documents\2-textile-reinforced-composites-4-638.jpg"/>
          <p:cNvPicPr>
            <a:picLocks noGrp="1" noChangeAspect="1" noChangeArrowheads="1"/>
          </p:cNvPicPr>
          <p:nvPr>
            <p:ph idx="1"/>
          </p:nvPr>
        </p:nvPicPr>
        <p:blipFill>
          <a:blip r:embed="rId2">
            <a:lum bright="-30000" contrast="40000"/>
          </a:blip>
          <a:srcRect t="21794"/>
          <a:stretch>
            <a:fillRect/>
          </a:stretch>
        </p:blipFill>
        <p:spPr bwMode="auto">
          <a:xfrm>
            <a:off x="0" y="2255549"/>
            <a:ext cx="12192000" cy="4602451"/>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9352" y="408102"/>
          <a:ext cx="11165840" cy="3155633"/>
        </p:xfrm>
        <a:graphic>
          <a:graphicData uri="http://schemas.openxmlformats.org/drawingml/2006/table">
            <a:tbl>
              <a:tblPr/>
              <a:tblGrid>
                <a:gridCol w="5715000"/>
                <a:gridCol w="5450840"/>
              </a:tblGrid>
              <a:tr h="548640">
                <a:tc>
                  <a:txBody>
                    <a:bodyPr/>
                    <a:lstStyle/>
                    <a:p>
                      <a:pPr marL="1224915" marR="1219200" algn="l">
                        <a:lnSpc>
                          <a:spcPts val="1365"/>
                        </a:lnSpc>
                        <a:spcBef>
                          <a:spcPts val="5"/>
                        </a:spcBef>
                        <a:spcAft>
                          <a:spcPts val="0"/>
                        </a:spcAft>
                      </a:pPr>
                      <a:r>
                        <a:rPr lang="en-US" sz="2400" b="1" dirty="0">
                          <a:solidFill>
                            <a:schemeClr val="accent6"/>
                          </a:solidFill>
                          <a:latin typeface="Carlito"/>
                          <a:ea typeface="Carlito"/>
                          <a:cs typeface="Carlito"/>
                        </a:rPr>
                        <a:t>Matrix Phase</a:t>
                      </a:r>
                      <a:endParaRPr lang="en-US" sz="2400" dirty="0">
                        <a:solidFill>
                          <a:schemeClr val="accent6"/>
                        </a:solidFill>
                        <a:latin typeface="Carlito"/>
                        <a:ea typeface="Carlito"/>
                        <a:cs typeface="Carlito"/>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82295" marR="0" algn="l">
                        <a:lnSpc>
                          <a:spcPts val="1365"/>
                        </a:lnSpc>
                        <a:spcBef>
                          <a:spcPts val="5"/>
                        </a:spcBef>
                        <a:spcAft>
                          <a:spcPts val="0"/>
                        </a:spcAft>
                      </a:pPr>
                      <a:r>
                        <a:rPr lang="en-US" sz="2400" b="1" dirty="0">
                          <a:solidFill>
                            <a:schemeClr val="accent6"/>
                          </a:solidFill>
                          <a:latin typeface="Carlito"/>
                          <a:ea typeface="Carlito"/>
                          <a:cs typeface="Carlito"/>
                        </a:rPr>
                        <a:t>Dispersed or Reinforcing Phase</a:t>
                      </a:r>
                      <a:endParaRPr lang="en-US" sz="2400" dirty="0">
                        <a:solidFill>
                          <a:schemeClr val="accent6"/>
                        </a:solidFill>
                        <a:latin typeface="Carlito"/>
                        <a:ea typeface="Carlito"/>
                        <a:cs typeface="Carlito"/>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40">
                <a:tc>
                  <a:txBody>
                    <a:bodyPr/>
                    <a:lstStyle/>
                    <a:p>
                      <a:pPr marL="67945" marR="0" algn="l">
                        <a:lnSpc>
                          <a:spcPts val="1360"/>
                        </a:lnSpc>
                        <a:spcBef>
                          <a:spcPts val="0"/>
                        </a:spcBef>
                        <a:spcAft>
                          <a:spcPts val="0"/>
                        </a:spcAft>
                      </a:pPr>
                      <a:r>
                        <a:rPr lang="en-US" sz="2400" dirty="0">
                          <a:latin typeface="Carlito"/>
                          <a:ea typeface="Carlito"/>
                          <a:cs typeface="Carlito"/>
                        </a:rPr>
                        <a:t>It is primary phase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l">
                        <a:lnSpc>
                          <a:spcPts val="1360"/>
                        </a:lnSpc>
                        <a:spcBef>
                          <a:spcPts val="0"/>
                        </a:spcBef>
                        <a:spcAft>
                          <a:spcPts val="0"/>
                        </a:spcAft>
                      </a:pPr>
                      <a:r>
                        <a:rPr lang="en-US" sz="2400" dirty="0">
                          <a:latin typeface="Carlito"/>
                          <a:ea typeface="Carlito"/>
                          <a:cs typeface="Carlito"/>
                        </a:rPr>
                        <a:t>It is secondary force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40">
                <a:tc>
                  <a:txBody>
                    <a:bodyPr/>
                    <a:lstStyle/>
                    <a:p>
                      <a:pPr marL="67945" marR="0" algn="l">
                        <a:lnSpc>
                          <a:spcPts val="1360"/>
                        </a:lnSpc>
                        <a:spcBef>
                          <a:spcPts val="0"/>
                        </a:spcBef>
                        <a:spcAft>
                          <a:spcPts val="0"/>
                        </a:spcAft>
                      </a:pPr>
                      <a:r>
                        <a:rPr lang="en-US" sz="2400" dirty="0">
                          <a:latin typeface="Carlito"/>
                          <a:ea typeface="Carlito"/>
                          <a:cs typeface="Carlito"/>
                        </a:rPr>
                        <a:t>It is in continuous form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l">
                        <a:lnSpc>
                          <a:spcPts val="1360"/>
                        </a:lnSpc>
                        <a:spcBef>
                          <a:spcPts val="0"/>
                        </a:spcBef>
                        <a:spcAft>
                          <a:spcPts val="0"/>
                        </a:spcAft>
                      </a:pPr>
                      <a:r>
                        <a:rPr lang="en-US" sz="2400" dirty="0">
                          <a:latin typeface="Carlito"/>
                          <a:ea typeface="Carlito"/>
                          <a:cs typeface="Carlito"/>
                        </a:rPr>
                        <a:t>It is in discontinuous form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1073">
                <a:tc>
                  <a:txBody>
                    <a:bodyPr/>
                    <a:lstStyle/>
                    <a:p>
                      <a:pPr marL="67945" marR="0" algn="l">
                        <a:lnSpc>
                          <a:spcPts val="1465"/>
                        </a:lnSpc>
                        <a:spcBef>
                          <a:spcPts val="0"/>
                        </a:spcBef>
                        <a:spcAft>
                          <a:spcPts val="0"/>
                        </a:spcAft>
                      </a:pPr>
                      <a:r>
                        <a:rPr lang="en-US" sz="2400" dirty="0">
                          <a:latin typeface="Carlito"/>
                          <a:ea typeface="Carlito"/>
                          <a:cs typeface="Carlito"/>
                        </a:rPr>
                        <a:t>It holds the dispersed phase and </a:t>
                      </a:r>
                      <a:r>
                        <a:rPr lang="en-US" sz="2400" dirty="0" smtClean="0">
                          <a:latin typeface="Carlito"/>
                          <a:ea typeface="Carlito"/>
                          <a:cs typeface="Carlito"/>
                        </a:rPr>
                        <a:t>shares </a:t>
                      </a:r>
                    </a:p>
                    <a:p>
                      <a:pPr marL="67945" marR="0" algn="l">
                        <a:lnSpc>
                          <a:spcPts val="1465"/>
                        </a:lnSpc>
                        <a:spcBef>
                          <a:spcPts val="0"/>
                        </a:spcBef>
                        <a:spcAft>
                          <a:spcPts val="0"/>
                        </a:spcAft>
                      </a:pPr>
                      <a:endParaRPr lang="en-US" sz="2400" dirty="0" smtClean="0">
                        <a:latin typeface="Carlito"/>
                        <a:ea typeface="Carlito"/>
                        <a:cs typeface="Carlito"/>
                      </a:endParaRPr>
                    </a:p>
                    <a:p>
                      <a:pPr marL="67945" marR="0" algn="l">
                        <a:lnSpc>
                          <a:spcPts val="1465"/>
                        </a:lnSpc>
                        <a:spcBef>
                          <a:spcPts val="0"/>
                        </a:spcBef>
                        <a:spcAft>
                          <a:spcPts val="0"/>
                        </a:spcAft>
                      </a:pPr>
                      <a:r>
                        <a:rPr lang="en-US" sz="2400" dirty="0" smtClean="0">
                          <a:latin typeface="Carlito"/>
                          <a:ea typeface="Carlito"/>
                          <a:cs typeface="Carlito"/>
                        </a:rPr>
                        <a:t>load with it</a:t>
                      </a:r>
                      <a:r>
                        <a:rPr lang="en-US" sz="2400" dirty="0">
                          <a:latin typeface="Carlito"/>
                          <a:ea typeface="Carlito"/>
                          <a:cs typeface="Carlito"/>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l">
                        <a:lnSpc>
                          <a:spcPts val="1465"/>
                        </a:lnSpc>
                        <a:spcBef>
                          <a:spcPts val="0"/>
                        </a:spcBef>
                        <a:spcAft>
                          <a:spcPts val="0"/>
                        </a:spcAft>
                      </a:pPr>
                      <a:r>
                        <a:rPr lang="en-US" sz="2400" dirty="0">
                          <a:latin typeface="Carlito"/>
                          <a:ea typeface="Carlito"/>
                          <a:cs typeface="Carlito"/>
                        </a:rPr>
                        <a:t>It is embedded in matrix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40">
                <a:tc>
                  <a:txBody>
                    <a:bodyPr/>
                    <a:lstStyle/>
                    <a:p>
                      <a:pPr marL="67945" marR="0" algn="l">
                        <a:lnSpc>
                          <a:spcPts val="1360"/>
                        </a:lnSpc>
                        <a:spcBef>
                          <a:spcPts val="0"/>
                        </a:spcBef>
                        <a:spcAft>
                          <a:spcPts val="0"/>
                        </a:spcAft>
                      </a:pPr>
                      <a:r>
                        <a:rPr lang="en-US" sz="2400" dirty="0">
                          <a:latin typeface="Carlito"/>
                          <a:ea typeface="Carlito"/>
                          <a:cs typeface="Carlito"/>
                        </a:rPr>
                        <a:t>Weaker than dispersed phase.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l">
                        <a:lnSpc>
                          <a:spcPts val="1360"/>
                        </a:lnSpc>
                        <a:spcBef>
                          <a:spcPts val="0"/>
                        </a:spcBef>
                        <a:spcAft>
                          <a:spcPts val="0"/>
                        </a:spcAft>
                      </a:pPr>
                      <a:r>
                        <a:rPr lang="en-US" sz="2400" dirty="0">
                          <a:latin typeface="Carlito"/>
                          <a:ea typeface="Carlito"/>
                          <a:cs typeface="Carlito"/>
                        </a:rPr>
                        <a:t>Stronger than matrix phase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8186" name="Rectangle 10"/>
          <p:cNvSpPr>
            <a:spLocks noChangeArrowheads="1"/>
          </p:cNvSpPr>
          <p:nvPr/>
        </p:nvSpPr>
        <p:spPr bwMode="auto">
          <a:xfrm>
            <a:off x="229465" y="4073236"/>
            <a:ext cx="11630025"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00050" algn="l"/>
              </a:tabLst>
            </a:pPr>
            <a:r>
              <a:rPr kumimoji="0" lang="en-US" sz="28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Classification of composite materials</a:t>
            </a:r>
            <a:r>
              <a:rPr kumimoji="0" lang="en-US" sz="2800" b="0"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a:t>
            </a:r>
            <a:r>
              <a:rPr kumimoji="0" lang="en-US" sz="2800" b="0" i="0" u="none" strike="noStrike" cap="none" normalizeH="0" baseline="0" dirty="0" smtClean="0">
                <a:ln>
                  <a:noFill/>
                </a:ln>
                <a:solidFill>
                  <a:schemeClr val="accent6"/>
                </a:solidFill>
                <a:effectLst/>
                <a:latin typeface="Times New Roman" pitchFamily="18" charset="0"/>
                <a:ea typeface="Carlito"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tab pos="400050" algn="l"/>
              </a:tabLst>
            </a:pPr>
            <a:r>
              <a:rPr kumimoji="0" lang="en-US" sz="28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There are two classification systems of composite materials: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tab pos="400050" algn="l"/>
              </a:tabLst>
            </a:pPr>
            <a:r>
              <a:rPr kumimoji="0" lang="en-US" sz="28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 Based on matrix phase.</a:t>
            </a:r>
          </a:p>
          <a:p>
            <a:pPr eaLnBrk="0" hangingPunct="0">
              <a:buFont typeface="Arial" pitchFamily="34" charset="0"/>
              <a:buChar char="•"/>
              <a:tabLst>
                <a:tab pos="400050" algn="l"/>
              </a:tabLst>
            </a:pPr>
            <a:r>
              <a:rPr lang="en-US" sz="2800" dirty="0" smtClean="0">
                <a:latin typeface="Times New Roman" pitchFamily="18" charset="0"/>
                <a:ea typeface="Carlito" charset="0"/>
                <a:cs typeface="Times New Roman" pitchFamily="18" charset="0"/>
              </a:rPr>
              <a:t> Based on reinforcement phase.</a:t>
            </a:r>
          </a:p>
          <a:p>
            <a:pPr eaLnBrk="0" hangingPunct="0">
              <a:buFont typeface="Arial" pitchFamily="34" charset="0"/>
              <a:buChar char="•"/>
              <a:tabLst>
                <a:tab pos="400050" algn="l"/>
              </a:tabLst>
            </a:pPr>
            <a:r>
              <a:rPr lang="en-US" sz="2800" dirty="0" smtClean="0">
                <a:latin typeface="Times New Roman" pitchFamily="18" charset="0"/>
                <a:cs typeface="Times New Roman" pitchFamily="18" charset="0"/>
              </a:rPr>
              <a:t> On the basis of number of Ply or Lamina’s or layers</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49381" y="1679172"/>
          <a:ext cx="11762509" cy="3790605"/>
        </p:xfrm>
        <a:graphic>
          <a:graphicData uri="http://schemas.openxmlformats.org/drawingml/2006/table">
            <a:tbl>
              <a:tblPr/>
              <a:tblGrid>
                <a:gridCol w="4253345"/>
                <a:gridCol w="3532909"/>
                <a:gridCol w="3976255"/>
              </a:tblGrid>
              <a:tr h="758121">
                <a:tc>
                  <a:txBody>
                    <a:bodyPr/>
                    <a:lstStyle/>
                    <a:p>
                      <a:pPr marL="0" marR="0" algn="just">
                        <a:lnSpc>
                          <a:spcPct val="115000"/>
                        </a:lnSpc>
                        <a:spcBef>
                          <a:spcPts val="0"/>
                        </a:spcBef>
                        <a:spcAft>
                          <a:spcPts val="0"/>
                        </a:spcAft>
                        <a:tabLst>
                          <a:tab pos="3971925" algn="l"/>
                        </a:tabLst>
                      </a:pPr>
                      <a:r>
                        <a:rPr lang="en-IN" sz="2400" b="1" dirty="0">
                          <a:solidFill>
                            <a:schemeClr val="accent6"/>
                          </a:solidFill>
                          <a:latin typeface="Times New Roman"/>
                          <a:ea typeface="Calibri"/>
                          <a:cs typeface="Times New Roman"/>
                        </a:rPr>
                        <a:t>Polymer matrix composite</a:t>
                      </a:r>
                      <a:endParaRPr lang="en-US" sz="2400" dirty="0">
                        <a:solidFill>
                          <a:schemeClr val="accent6"/>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b="1" dirty="0">
                          <a:solidFill>
                            <a:schemeClr val="accent6"/>
                          </a:solidFill>
                          <a:latin typeface="Times New Roman"/>
                          <a:ea typeface="Calibri"/>
                          <a:cs typeface="Times New Roman"/>
                        </a:rPr>
                        <a:t>Metal matrix composite</a:t>
                      </a:r>
                      <a:endParaRPr lang="en-US" sz="2400" dirty="0">
                        <a:solidFill>
                          <a:schemeClr val="accent6"/>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b="1" dirty="0">
                          <a:solidFill>
                            <a:schemeClr val="accent6"/>
                          </a:solidFill>
                          <a:latin typeface="Times New Roman"/>
                          <a:ea typeface="Calibri"/>
                          <a:cs typeface="Times New Roman"/>
                        </a:rPr>
                        <a:t>Ceramic metal composite</a:t>
                      </a:r>
                      <a:endParaRPr lang="en-US" sz="2400" dirty="0">
                        <a:solidFill>
                          <a:schemeClr val="accent6"/>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121">
                <a:tc>
                  <a:txBody>
                    <a:bodyPr/>
                    <a:lstStyle/>
                    <a:p>
                      <a:pPr marL="0" marR="0" algn="l">
                        <a:lnSpc>
                          <a:spcPct val="115000"/>
                        </a:lnSpc>
                        <a:spcBef>
                          <a:spcPts val="0"/>
                        </a:spcBef>
                        <a:spcAft>
                          <a:spcPts val="0"/>
                        </a:spcAft>
                        <a:tabLst>
                          <a:tab pos="3971925" algn="l"/>
                        </a:tabLst>
                      </a:pPr>
                      <a:r>
                        <a:rPr lang="en-IN" sz="2400" dirty="0">
                          <a:latin typeface="Times New Roman"/>
                          <a:ea typeface="Calibri"/>
                          <a:cs typeface="Times New Roman"/>
                        </a:rPr>
                        <a:t>1.The matrix is </a:t>
                      </a:r>
                      <a:r>
                        <a:rPr lang="en-IN" sz="2400" dirty="0" smtClean="0">
                          <a:latin typeface="Times New Roman"/>
                          <a:ea typeface="Calibri"/>
                          <a:cs typeface="Times New Roman"/>
                        </a:rPr>
                        <a:t>made</a:t>
                      </a:r>
                      <a:r>
                        <a:rPr lang="en-IN" sz="2400" baseline="0" dirty="0" smtClean="0">
                          <a:latin typeface="Times New Roman"/>
                          <a:ea typeface="Calibri"/>
                          <a:cs typeface="Times New Roman"/>
                        </a:rPr>
                        <a:t> </a:t>
                      </a:r>
                      <a:r>
                        <a:rPr lang="en-IN" sz="2400" dirty="0" smtClean="0">
                          <a:latin typeface="Times New Roman"/>
                          <a:ea typeface="Calibri"/>
                          <a:cs typeface="Times New Roman"/>
                        </a:rPr>
                        <a:t>of polymer</a:t>
                      </a:r>
                      <a:r>
                        <a:rPr lang="en-IN" sz="2400" dirty="0">
                          <a:latin typeface="Times New Roman"/>
                          <a:ea typeface="Calibri"/>
                          <a:cs typeface="Times New Roman"/>
                        </a:rPr>
                        <a:t>.</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a:latin typeface="Times New Roman"/>
                          <a:ea typeface="Calibri"/>
                          <a:cs typeface="Times New Roman"/>
                        </a:rPr>
                        <a:t>1. Matrix is made of metal.</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a:latin typeface="Times New Roman"/>
                          <a:ea typeface="Calibri"/>
                          <a:cs typeface="Times New Roman"/>
                        </a:rPr>
                        <a:t>1. Matrix is a ceramic material.</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121">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2. Low cost</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2. High cost</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a:latin typeface="Times New Roman"/>
                          <a:ea typeface="Calibri"/>
                          <a:cs typeface="Times New Roman"/>
                        </a:rPr>
                        <a:t>2. High cost</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121">
                <a:tc>
                  <a:txBody>
                    <a:bodyPr/>
                    <a:lstStyle/>
                    <a:p>
                      <a:pPr marL="0" marR="0" algn="just">
                        <a:lnSpc>
                          <a:spcPct val="115000"/>
                        </a:lnSpc>
                        <a:spcBef>
                          <a:spcPts val="0"/>
                        </a:spcBef>
                        <a:spcAft>
                          <a:spcPts val="0"/>
                        </a:spcAft>
                        <a:tabLst>
                          <a:tab pos="3971925" algn="l"/>
                        </a:tabLst>
                      </a:pPr>
                      <a:r>
                        <a:rPr lang="en-IN" sz="2400">
                          <a:latin typeface="Times New Roman"/>
                          <a:ea typeface="Calibri"/>
                          <a:cs typeface="Times New Roman"/>
                        </a:rPr>
                        <a:t>3. Low density</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3. High density</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3. High density</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8121">
                <a:tc>
                  <a:txBody>
                    <a:bodyPr/>
                    <a:lstStyle/>
                    <a:p>
                      <a:pPr marL="0" marR="0" algn="just">
                        <a:lnSpc>
                          <a:spcPct val="115000"/>
                        </a:lnSpc>
                        <a:spcBef>
                          <a:spcPts val="0"/>
                        </a:spcBef>
                        <a:spcAft>
                          <a:spcPts val="0"/>
                        </a:spcAft>
                        <a:tabLst>
                          <a:tab pos="3971925" algn="l"/>
                        </a:tabLst>
                      </a:pPr>
                      <a:r>
                        <a:rPr lang="en-IN" sz="2400">
                          <a:latin typeface="Times New Roman"/>
                          <a:ea typeface="Calibri"/>
                          <a:cs typeface="Times New Roman"/>
                        </a:rPr>
                        <a:t>4. Low thermal stability</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4. Resist thermal shock</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3971925" algn="l"/>
                        </a:tabLst>
                      </a:pPr>
                      <a:r>
                        <a:rPr lang="en-IN" sz="2400" dirty="0">
                          <a:latin typeface="Times New Roman"/>
                          <a:ea typeface="Calibri"/>
                          <a:cs typeface="Times New Roman"/>
                        </a:rPr>
                        <a:t>4. High thermal stability</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964276" y="249383"/>
            <a:ext cx="10058399" cy="861774"/>
          </a:xfrm>
          <a:prstGeom prst="rect">
            <a:avLst/>
          </a:prstGeom>
          <a:noFill/>
        </p:spPr>
        <p:txBody>
          <a:bodyPr wrap="square" rtlCol="0">
            <a:spAutoFit/>
          </a:bodyPr>
          <a:lstStyle/>
          <a:p>
            <a:r>
              <a:rPr lang="en-US" sz="3200" b="1" dirty="0" smtClean="0">
                <a:solidFill>
                  <a:schemeClr val="accent6"/>
                </a:solidFill>
                <a:latin typeface="Times New Roman" pitchFamily="18" charset="0"/>
                <a:ea typeface="Carlito" charset="0"/>
                <a:cs typeface="Times New Roman" pitchFamily="18" charset="0"/>
              </a:rPr>
              <a:t>a) </a:t>
            </a:r>
            <a:r>
              <a:rPr lang="en-US" sz="3200" b="1" u="sng" dirty="0" smtClean="0">
                <a:solidFill>
                  <a:schemeClr val="accent6"/>
                </a:solidFill>
                <a:latin typeface="Times New Roman" pitchFamily="18" charset="0"/>
                <a:ea typeface="Carlito" charset="0"/>
                <a:cs typeface="Times New Roman" pitchFamily="18" charset="0"/>
              </a:rPr>
              <a:t>Classification based on the basis of type of matrix</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ChangeArrowheads="1"/>
          </p:cNvSpPr>
          <p:nvPr/>
        </p:nvSpPr>
        <p:spPr bwMode="auto">
          <a:xfrm>
            <a:off x="249382" y="595744"/>
            <a:ext cx="11623963"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1" i="0" u="sng" strike="noStrike" cap="none" normalizeH="0" baseline="0" dirty="0" smtClean="0">
                <a:ln>
                  <a:noFill/>
                </a:ln>
                <a:solidFill>
                  <a:schemeClr val="accent1">
                    <a:lumMod val="75000"/>
                  </a:schemeClr>
                </a:solidFill>
                <a:effectLst/>
                <a:latin typeface="Times New Roman" pitchFamily="18" charset="0"/>
                <a:ea typeface="Verdana" pitchFamily="34" charset="0"/>
                <a:cs typeface="Times New Roman" pitchFamily="18" charset="0"/>
              </a:rPr>
              <a:t>CONDITIONS FOR POLYMERISATION:</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zh-CN" sz="3200" b="1" u="sng" dirty="0" smtClean="0">
              <a:latin typeface="Times New Roman" pitchFamily="18" charset="0"/>
              <a:ea typeface="Verdana"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There are certain conditions that need to be fulfilled for a polymerization process to occur. Different polymers require different set of conditions which are :</a:t>
            </a:r>
            <a:endParaRPr kumimoji="0" lang="en-US" altLang="zh-CN"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Particular temperature and pressure.</a:t>
            </a:r>
            <a:endParaRPr kumimoji="0" lang="en-US" altLang="zh-CN"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Presence of a particular catalyst.</a:t>
            </a:r>
            <a:endParaRPr kumimoji="0" lang="en-US" altLang="zh-CN"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3200" b="0" i="0" u="none" strike="noStrike" cap="none" normalizeH="0" baseline="0" dirty="0" smtClean="0">
                <a:ln>
                  <a:noFill/>
                </a:ln>
                <a:solidFill>
                  <a:schemeClr val="tx1"/>
                </a:solidFill>
                <a:effectLst/>
                <a:latin typeface="Times New Roman" pitchFamily="18" charset="0"/>
                <a:ea typeface="Verdana" pitchFamily="34" charset="0"/>
                <a:cs typeface="Times New Roman" pitchFamily="18" charset="0"/>
              </a:rPr>
              <a:t>May or may not require an initiator.</a:t>
            </a:r>
          </a:p>
          <a:p>
            <a:pPr marL="0" marR="0" lvl="0" indent="0" algn="l" defTabSz="914400" rtl="0" eaLnBrk="0" fontAlgn="base" latinLnBrk="0" hangingPunct="0">
              <a:lnSpc>
                <a:spcPct val="100000"/>
              </a:lnSpc>
              <a:spcBef>
                <a:spcPct val="0"/>
              </a:spcBef>
              <a:spcAft>
                <a:spcPct val="0"/>
              </a:spcAft>
              <a:buClrTx/>
              <a:buSzTx/>
              <a:tabLst/>
            </a:pPr>
            <a:endParaRPr kumimoji="0" lang="en-US" altLang="zh-CN" sz="3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accent6">
                    <a:lumMod val="75000"/>
                  </a:schemeClr>
                </a:solidFill>
                <a:effectLst/>
                <a:latin typeface="Times New Roman" pitchFamily="18" charset="0"/>
                <a:ea typeface="Verdana" pitchFamily="34" charset="0"/>
                <a:cs typeface="Times New Roman" pitchFamily="18" charset="0"/>
              </a:rPr>
              <a:t>*A catalyst alters the rate of reaction where as an initiator is required to start the reaction.</a:t>
            </a:r>
            <a:endParaRPr kumimoji="0" lang="en-US" altLang="zh-CN" sz="3200" b="0" i="0" u="none" strike="noStrike" cap="none" normalizeH="0" baseline="0" dirty="0" smtClean="0">
              <a:ln>
                <a:noFill/>
              </a:ln>
              <a:solidFill>
                <a:schemeClr val="accent6">
                  <a:lumMod val="75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446648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ChangeArrowheads="1"/>
          </p:cNvSpPr>
          <p:nvPr/>
        </p:nvSpPr>
        <p:spPr bwMode="auto">
          <a:xfrm>
            <a:off x="455467" y="644237"/>
            <a:ext cx="10916343" cy="984885"/>
          </a:xfrm>
          <a:prstGeom prst="rect">
            <a:avLst/>
          </a:prstGeom>
          <a:noFill/>
          <a:ln w="9525">
            <a:noFill/>
            <a:miter lim="800000"/>
            <a:headEnd/>
            <a:tailEnd/>
          </a:ln>
          <a:effectLst/>
        </p:spPr>
        <p:txBody>
          <a:bodyPr vert="horz" wrap="square" lIns="249159" tIns="0" rIns="0" bIns="0" numCol="1" anchor="ctr" anchorCtr="0" compatLnSpc="1">
            <a:prstTxWarp prst="textNoShape">
              <a:avLst/>
            </a:prstTxWarp>
            <a:spAutoFit/>
          </a:bodyPr>
          <a:lstStyle/>
          <a:p>
            <a:pPr lvl="0"/>
            <a:r>
              <a:rPr lang="en-US" sz="3200" b="1" dirty="0" smtClean="0">
                <a:solidFill>
                  <a:schemeClr val="accent6"/>
                </a:solidFill>
                <a:latin typeface="Times New Roman" pitchFamily="18" charset="0"/>
                <a:ea typeface="Carlito" charset="0"/>
                <a:cs typeface="Times New Roman" pitchFamily="18" charset="0"/>
              </a:rPr>
              <a:t>b) </a:t>
            </a:r>
            <a:r>
              <a:rPr kumimoji="0" lang="en-US" sz="32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Classification based on the basis of type of  Reinforced Material used in the matrix</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icture 3" descr="IMG_20210624_225718.jpg"/>
          <p:cNvPicPr>
            <a:picLocks noChangeAspect="1"/>
          </p:cNvPicPr>
          <p:nvPr/>
        </p:nvPicPr>
        <p:blipFill>
          <a:blip r:embed="rId2" cstate="print">
            <a:lum bright="10000" contrast="40000"/>
          </a:blip>
          <a:srcRect l="12417" r="12748"/>
          <a:stretch>
            <a:fillRect/>
          </a:stretch>
        </p:blipFill>
        <p:spPr>
          <a:xfrm>
            <a:off x="615142" y="1895301"/>
            <a:ext cx="10590414" cy="4239492"/>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11695" y="0"/>
            <a:ext cx="10883900" cy="1064029"/>
          </a:xfrm>
        </p:spPr>
        <p:txBody>
          <a:bodyPr>
            <a:noAutofit/>
          </a:bodyPr>
          <a:lstStyle/>
          <a:p>
            <a:pPr algn="ctr"/>
            <a:r>
              <a:rPr lang="en-US" sz="3200" b="1" dirty="0" smtClean="0">
                <a:solidFill>
                  <a:schemeClr val="accent6"/>
                </a:solidFill>
                <a:latin typeface="Times New Roman" pitchFamily="18" charset="0"/>
                <a:ea typeface="Carlito" charset="0"/>
                <a:cs typeface="Times New Roman" pitchFamily="18" charset="0"/>
              </a:rPr>
              <a:t>c)  </a:t>
            </a:r>
            <a:r>
              <a:rPr lang="en-US" sz="3200" b="1" u="sng" dirty="0" smtClean="0">
                <a:solidFill>
                  <a:schemeClr val="accent6"/>
                </a:solidFill>
                <a:latin typeface="Times New Roman" pitchFamily="18" charset="0"/>
                <a:ea typeface="Carlito" charset="0"/>
                <a:cs typeface="Times New Roman" pitchFamily="18" charset="0"/>
              </a:rPr>
              <a:t>On the basis of number of Ply or Lamina’s or layers</a:t>
            </a:r>
            <a:br>
              <a:rPr lang="en-US" sz="3200" b="1" u="sng" dirty="0" smtClean="0">
                <a:solidFill>
                  <a:schemeClr val="accent6"/>
                </a:solidFill>
                <a:latin typeface="Times New Roman" pitchFamily="18" charset="0"/>
                <a:ea typeface="Carlito" charset="0"/>
                <a:cs typeface="Times New Roman" pitchFamily="18" charset="0"/>
              </a:rPr>
            </a:br>
            <a:endParaRPr lang="en-US" altLang="en-US" sz="3200" b="1" u="sng" dirty="0" smtClean="0">
              <a:solidFill>
                <a:schemeClr val="accent6"/>
              </a:solidFill>
              <a:latin typeface="Times New Roman" pitchFamily="18" charset="0"/>
              <a:ea typeface="Carlito" charset="0"/>
              <a:cs typeface="Times New Roman" pitchFamily="18" charset="0"/>
            </a:endParaRPr>
          </a:p>
        </p:txBody>
      </p:sp>
      <p:sp>
        <p:nvSpPr>
          <p:cNvPr id="23555" name="Rectangle 3"/>
          <p:cNvSpPr>
            <a:spLocks noGrp="1" noChangeArrowheads="1"/>
          </p:cNvSpPr>
          <p:nvPr>
            <p:ph idx="1"/>
          </p:nvPr>
        </p:nvSpPr>
        <p:spPr>
          <a:xfrm>
            <a:off x="266007" y="631767"/>
            <a:ext cx="11765128" cy="6226233"/>
          </a:xfrm>
        </p:spPr>
        <p:txBody>
          <a:bodyPr/>
          <a:lstStyle/>
          <a:p>
            <a:pPr eaLnBrk="1" hangingPunct="1">
              <a:buNone/>
            </a:pPr>
            <a:r>
              <a:rPr lang="en-US" altLang="en-US" sz="2800" dirty="0" smtClean="0"/>
              <a:t>   </a:t>
            </a:r>
            <a:r>
              <a:rPr lang="en-US" altLang="en-US" sz="2800" dirty="0" smtClean="0">
                <a:solidFill>
                  <a:schemeClr val="accent1"/>
                </a:solidFill>
              </a:rPr>
              <a:t> </a:t>
            </a:r>
            <a:r>
              <a:rPr lang="en-US" altLang="en-US" sz="2800" b="1" dirty="0" smtClean="0">
                <a:solidFill>
                  <a:schemeClr val="accent1"/>
                </a:solidFill>
                <a:latin typeface="Times New Roman" pitchFamily="18" charset="0"/>
                <a:cs typeface="Times New Roman" pitchFamily="18" charset="0"/>
              </a:rPr>
              <a:t>(</a:t>
            </a:r>
            <a:r>
              <a:rPr lang="en-US" altLang="en-US" sz="2800" b="1" dirty="0" err="1" smtClean="0">
                <a:solidFill>
                  <a:schemeClr val="accent1"/>
                </a:solidFill>
                <a:latin typeface="Times New Roman" pitchFamily="18" charset="0"/>
                <a:cs typeface="Times New Roman" pitchFamily="18" charset="0"/>
              </a:rPr>
              <a:t>i</a:t>
            </a:r>
            <a:r>
              <a:rPr lang="en-US" altLang="en-US" sz="2800" b="1" dirty="0" smtClean="0">
                <a:solidFill>
                  <a:schemeClr val="accent1"/>
                </a:solidFill>
                <a:latin typeface="Times New Roman" pitchFamily="18" charset="0"/>
                <a:cs typeface="Times New Roman" pitchFamily="18" charset="0"/>
              </a:rPr>
              <a:t>) </a:t>
            </a:r>
            <a:r>
              <a:rPr lang="en-US" altLang="en-US" sz="2800" b="1" u="sng" dirty="0" smtClean="0">
                <a:solidFill>
                  <a:schemeClr val="accent1"/>
                </a:solidFill>
                <a:latin typeface="Times New Roman" pitchFamily="18" charset="0"/>
                <a:cs typeface="Times New Roman" pitchFamily="18" charset="0"/>
              </a:rPr>
              <a:t>Unidirectional Fibre Reinforced Composite :</a:t>
            </a:r>
            <a:r>
              <a:rPr lang="en-US" altLang="en-US" sz="2800" b="1" dirty="0" smtClean="0">
                <a:solidFill>
                  <a:schemeClr val="accent1"/>
                </a:solidFill>
                <a:latin typeface="Times New Roman" pitchFamily="18" charset="0"/>
                <a:cs typeface="Times New Roman" pitchFamily="18" charset="0"/>
              </a:rPr>
              <a:t> </a:t>
            </a:r>
            <a:r>
              <a:rPr lang="en-US" altLang="en-US" sz="2800" dirty="0" smtClean="0">
                <a:latin typeface="Times New Roman" pitchFamily="18" charset="0"/>
                <a:cs typeface="Times New Roman" pitchFamily="18" charset="0"/>
              </a:rPr>
              <a:t>They are most widely  used composite materials. They usually consist of several distinct  layers of unidirectional composites. Unidirectional composite in turn,  consist of parallel fibres embedded in a matrix. Each layer of unidirectional composite is known as layer, ply or lamina. Each lamina is generally made of same constituent materials (e.g. Matrix and fibre). But an individual lamina may differ from another lamina in</a:t>
            </a:r>
          </a:p>
          <a:p>
            <a:pPr marL="571500" indent="-571500" eaLnBrk="1" hangingPunct="1">
              <a:buAutoNum type="romanLcParenBoth"/>
            </a:pPr>
            <a:r>
              <a:rPr lang="en-US" altLang="en-US" sz="2800" dirty="0" smtClean="0">
                <a:latin typeface="Times New Roman" pitchFamily="18" charset="0"/>
                <a:cs typeface="Times New Roman" pitchFamily="18" charset="0"/>
              </a:rPr>
              <a:t>Relative volumes of fibre and matrix</a:t>
            </a:r>
          </a:p>
          <a:p>
            <a:pPr marL="571500" indent="-571500" eaLnBrk="1" hangingPunct="1">
              <a:buAutoNum type="romanLcParenBoth"/>
            </a:pPr>
            <a:r>
              <a:rPr lang="en-US" altLang="en-US" sz="2800" dirty="0" smtClean="0">
                <a:latin typeface="Times New Roman" pitchFamily="18" charset="0"/>
                <a:cs typeface="Times New Roman" pitchFamily="18" charset="0"/>
              </a:rPr>
              <a:t> orientation of fibres with respect to common reference axes and</a:t>
            </a:r>
          </a:p>
          <a:p>
            <a:pPr marL="571500" indent="-571500" eaLnBrk="1" hangingPunct="1">
              <a:buAutoNum type="romanLcParenBoth"/>
            </a:pPr>
            <a:r>
              <a:rPr lang="en-US" altLang="en-US" sz="2800" dirty="0" smtClean="0">
                <a:latin typeface="Times New Roman" pitchFamily="18" charset="0"/>
                <a:cs typeface="Times New Roman" pitchFamily="18" charset="0"/>
              </a:rPr>
              <a:t>Form of the reinforcement used such as woven or non woven reinforcement , continuous and  discontinuous fibres.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8022" y="315882"/>
            <a:ext cx="10773294" cy="4524315"/>
          </a:xfrm>
          <a:prstGeom prst="rect">
            <a:avLst/>
          </a:prstGeom>
        </p:spPr>
        <p:txBody>
          <a:bodyPr wrap="square">
            <a:spAutoFit/>
          </a:bodyPr>
          <a:lstStyle/>
          <a:p>
            <a:r>
              <a:rPr lang="en-US" altLang="en-US" sz="2800" b="1" dirty="0" smtClean="0">
                <a:solidFill>
                  <a:schemeClr val="accent1"/>
                </a:solidFill>
                <a:latin typeface="Times New Roman" pitchFamily="18" charset="0"/>
                <a:cs typeface="Times New Roman" pitchFamily="18" charset="0"/>
              </a:rPr>
              <a:t>b) </a:t>
            </a:r>
            <a:r>
              <a:rPr lang="en-US" altLang="en-US" sz="2800" b="1" u="sng" dirty="0" smtClean="0">
                <a:solidFill>
                  <a:schemeClr val="accent1"/>
                </a:solidFill>
                <a:latin typeface="Times New Roman" pitchFamily="18" charset="0"/>
                <a:cs typeface="Times New Roman" pitchFamily="18" charset="0"/>
              </a:rPr>
              <a:t>Laminar:</a:t>
            </a:r>
            <a:r>
              <a:rPr lang="en-US" altLang="en-US" sz="2800" b="1" dirty="0" smtClean="0">
                <a:solidFill>
                  <a:schemeClr val="accent1"/>
                </a:solidFill>
                <a:latin typeface="Times New Roman" pitchFamily="18" charset="0"/>
                <a:cs typeface="Times New Roman" pitchFamily="18" charset="0"/>
              </a:rPr>
              <a:t> </a:t>
            </a:r>
            <a:r>
              <a:rPr lang="en-US" altLang="en-US" sz="3600" dirty="0" smtClean="0">
                <a:latin typeface="Times New Roman" pitchFamily="18" charset="0"/>
                <a:cs typeface="Times New Roman" pitchFamily="18" charset="0"/>
              </a:rPr>
              <a:t>It is composed of two-dimensional sheets or panels that have a preferred high strength direction such as is found in wood and continuous and aligned fiber-reinforced plastics. The layers are stacked and cemented together such that the orientation of the high-strength direction varies with each successive layer. One example of a relatively complex structure is modern ski and another example is plywood.</a:t>
            </a:r>
            <a:endParaRPr lang="en-US" sz="3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16633" y="482149"/>
            <a:ext cx="5403265" cy="5353396"/>
          </a:xfrm>
        </p:spPr>
        <p:txBody>
          <a:bodyPr/>
          <a:lstStyle/>
          <a:p>
            <a:pPr lvl="1" eaLnBrk="1" hangingPunct="1">
              <a:lnSpc>
                <a:spcPct val="90000"/>
              </a:lnSpc>
              <a:buNone/>
            </a:pPr>
            <a:r>
              <a:rPr lang="en-US" altLang="en-US" b="1" dirty="0" smtClean="0">
                <a:solidFill>
                  <a:schemeClr val="accent1"/>
                </a:solidFill>
                <a:latin typeface="Times New Roman" pitchFamily="18" charset="0"/>
                <a:cs typeface="Times New Roman" pitchFamily="18" charset="0"/>
              </a:rPr>
              <a:t>    c). </a:t>
            </a:r>
            <a:r>
              <a:rPr lang="en-US" altLang="en-US" b="1" u="sng" dirty="0" smtClean="0">
                <a:solidFill>
                  <a:schemeClr val="accent1"/>
                </a:solidFill>
                <a:latin typeface="Times New Roman" pitchFamily="18" charset="0"/>
                <a:cs typeface="Times New Roman" pitchFamily="18" charset="0"/>
              </a:rPr>
              <a:t>Sandwich Panels</a:t>
            </a:r>
            <a:r>
              <a:rPr lang="en-US" altLang="en-US" b="1" dirty="0" smtClean="0">
                <a:solidFill>
                  <a:schemeClr val="accent1"/>
                </a:solidFill>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Consist of two strong outer sheets which are called face sheets and may be made of aluminum alloys, fiber reinforced plastics, titanium alloys, steel. Face sheets carry most of the loading and stresses. Core may be a honeycomb structure which has less density than the face sheets and resists perpendicular stresses and provides shear rigidity. Sandwich panels can be used in variety of applications which include roofs, floors, walls of buildings and in aircraft etc.</a:t>
            </a:r>
          </a:p>
        </p:txBody>
      </p:sp>
      <p:pic>
        <p:nvPicPr>
          <p:cNvPr id="4" name="Picture 4" descr="frcstructural"/>
          <p:cNvPicPr>
            <a:picLocks noChangeAspect="1" noChangeArrowheads="1"/>
          </p:cNvPicPr>
          <p:nvPr/>
        </p:nvPicPr>
        <p:blipFill>
          <a:blip r:embed="rId2" cstate="print"/>
          <a:srcRect l="4684" t="12545" r="5316" b="5242"/>
          <a:stretch>
            <a:fillRect/>
          </a:stretch>
        </p:blipFill>
        <p:spPr bwMode="auto">
          <a:xfrm>
            <a:off x="5602794" y="864523"/>
            <a:ext cx="6450676" cy="53201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ChangeArrowheads="1"/>
          </p:cNvSpPr>
          <p:nvPr/>
        </p:nvSpPr>
        <p:spPr bwMode="auto">
          <a:xfrm>
            <a:off x="346364" y="448887"/>
            <a:ext cx="7590140" cy="1509377"/>
          </a:xfrm>
          <a:prstGeom prst="rect">
            <a:avLst/>
          </a:prstGeom>
          <a:noFill/>
          <a:ln w="9525">
            <a:noFill/>
            <a:miter lim="800000"/>
            <a:headEnd/>
            <a:tailEnd/>
          </a:ln>
          <a:effectLst/>
        </p:spPr>
        <p:txBody>
          <a:bodyPr vert="horz" wrap="square" lIns="249159" tIns="31740" rIns="0" bIns="0" numCol="1" anchor="ctr" anchorCtr="0" compatLnSpc="1">
            <a:prstTxWarp prst="textNoShape">
              <a:avLst/>
            </a:prstTxWarp>
            <a:spAutoFit/>
          </a:bodyPr>
          <a:lstStyle/>
          <a:p>
            <a:r>
              <a:rPr lang="en-IN" sz="3200" b="1" u="sng" dirty="0" smtClean="0">
                <a:solidFill>
                  <a:schemeClr val="accent6"/>
                </a:solidFill>
                <a:latin typeface="Times New Roman" pitchFamily="18" charset="0"/>
                <a:cs typeface="Times New Roman" pitchFamily="18" charset="0"/>
              </a:rPr>
              <a:t>Advantages of composite materials:</a:t>
            </a:r>
          </a:p>
          <a:p>
            <a:endParaRPr lang="en-US" sz="3200" dirty="0" smtClean="0">
              <a:solidFill>
                <a:schemeClr val="accent6"/>
              </a:solidFill>
              <a:latin typeface="Times New Roman" pitchFamily="18" charset="0"/>
              <a:cs typeface="Times New Roman" pitchFamily="18" charset="0"/>
            </a:endParaRPr>
          </a:p>
          <a:p>
            <a:pPr lvl="0"/>
            <a:r>
              <a:rPr lang="en-IN" sz="3200" dirty="0" smtClean="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p:txBody>
      </p:sp>
      <p:pic>
        <p:nvPicPr>
          <p:cNvPr id="3" name="Picture 2" descr="IMG_20210624_234247.jpg"/>
          <p:cNvPicPr>
            <a:picLocks noChangeAspect="1"/>
          </p:cNvPicPr>
          <p:nvPr/>
        </p:nvPicPr>
        <p:blipFill>
          <a:blip r:embed="rId2" cstate="print">
            <a:lum bright="20000" contrast="10000"/>
          </a:blip>
          <a:srcRect l="433" t="2027"/>
          <a:stretch>
            <a:fillRect/>
          </a:stretch>
        </p:blipFill>
        <p:spPr>
          <a:xfrm>
            <a:off x="532015" y="1080656"/>
            <a:ext cx="11458081" cy="4821382"/>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141" y="334537"/>
            <a:ext cx="11203259" cy="5793213"/>
          </a:xfrm>
        </p:spPr>
        <p:txBody>
          <a:bodyPr/>
          <a:lstStyle/>
          <a:p>
            <a:pPr>
              <a:buNone/>
            </a:pPr>
            <a:r>
              <a:rPr lang="en-IN" b="1" cap="all" dirty="0" smtClean="0">
                <a:solidFill>
                  <a:schemeClr val="accent6"/>
                </a:solidFill>
                <a:latin typeface="Times New Roman" pitchFamily="18" charset="0"/>
                <a:cs typeface="Times New Roman" pitchFamily="18" charset="0"/>
              </a:rPr>
              <a:t>APPLICATIONS:</a:t>
            </a:r>
            <a:endParaRPr lang="en-US" b="1" cap="all" dirty="0" smtClean="0">
              <a:solidFill>
                <a:schemeClr val="accent6"/>
              </a:solidFill>
              <a:latin typeface="Times New Roman" pitchFamily="18" charset="0"/>
              <a:cs typeface="Times New Roman" pitchFamily="18" charset="0"/>
            </a:endParaRPr>
          </a:p>
          <a:p>
            <a:r>
              <a:rPr lang="en-IN" dirty="0" smtClean="0">
                <a:latin typeface="Times New Roman" pitchFamily="18" charset="0"/>
                <a:cs typeface="Times New Roman" pitchFamily="18" charset="0"/>
              </a:rPr>
              <a:t>These composites make for a great building material for airplanes and spacecraft.</a:t>
            </a:r>
            <a:endParaRPr lang="en-US" b="1"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Automotive manufacturing and railway industries in the form of dashboards, car covers, engine covers, car floors, and seats.</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light houses, hydraulic construction, storage tanks, and door and window components. </a:t>
            </a:r>
            <a:endParaRPr lang="en-US"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For reconstruction and repair infrastructure.</a:t>
            </a:r>
            <a:endParaRPr lang="en-US"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384464"/>
            <a:ext cx="4779818" cy="582613"/>
          </a:xfrm>
        </p:spPr>
        <p:txBody>
          <a:bodyPr/>
          <a:lstStyle/>
          <a:p>
            <a:r>
              <a:rPr lang="en-IN" b="1" u="sng" dirty="0" smtClean="0">
                <a:solidFill>
                  <a:schemeClr val="accent6"/>
                </a:solidFill>
              </a:rPr>
              <a:t/>
            </a:r>
            <a:br>
              <a:rPr lang="en-IN" b="1" u="sng" dirty="0" smtClean="0">
                <a:solidFill>
                  <a:schemeClr val="accent6"/>
                </a:solidFill>
              </a:rPr>
            </a:br>
            <a:r>
              <a:rPr lang="en-IN" b="1" u="sng" dirty="0" smtClean="0">
                <a:solidFill>
                  <a:schemeClr val="accent6"/>
                </a:solidFill>
              </a:rPr>
              <a:t>POLYMER  BLENDS</a:t>
            </a:r>
            <a:r>
              <a:rPr lang="en-US" dirty="0" smtClean="0"/>
              <a:t/>
            </a:r>
            <a:br>
              <a:rPr lang="en-US" dirty="0" smtClean="0"/>
            </a:br>
            <a:endParaRPr lang="en-US" dirty="0"/>
          </a:p>
        </p:txBody>
      </p:sp>
      <p:sp>
        <p:nvSpPr>
          <p:cNvPr id="3" name="Content Placeholder 2"/>
          <p:cNvSpPr>
            <a:spLocks noGrp="1"/>
          </p:cNvSpPr>
          <p:nvPr>
            <p:ph idx="1"/>
          </p:nvPr>
        </p:nvSpPr>
        <p:spPr>
          <a:xfrm>
            <a:off x="207818" y="1111068"/>
            <a:ext cx="11807451" cy="4652424"/>
          </a:xfrm>
        </p:spPr>
        <p:txBody>
          <a:bodyPr/>
          <a:lstStyle/>
          <a:p>
            <a:r>
              <a:rPr lang="en-IN" dirty="0" smtClean="0"/>
              <a:t>Polymer Blend is a mixture of two or more than two polymers, having physical properties different from the component polymers. </a:t>
            </a:r>
            <a:endParaRPr lang="en-US" dirty="0" smtClean="0"/>
          </a:p>
          <a:p>
            <a:r>
              <a:rPr lang="en-IN" dirty="0" smtClean="0"/>
              <a:t>The components of polymer blend should be friendly with each other.</a:t>
            </a:r>
          </a:p>
          <a:p>
            <a:r>
              <a:rPr lang="en-IN" dirty="0" smtClean="0"/>
              <a:t>Blending is done to improve the properties of components.</a:t>
            </a:r>
            <a:endParaRPr lang="en-US" dirty="0" smtClean="0"/>
          </a:p>
          <a:p>
            <a:r>
              <a:rPr lang="en-IN" dirty="0" smtClean="0"/>
              <a:t>Example: Mixture of wool and terylene forms a polymer blend.</a:t>
            </a:r>
            <a:endParaRPr lang="en-US" dirty="0" smtClean="0"/>
          </a:p>
          <a:p>
            <a:r>
              <a:rPr lang="en-IN" dirty="0" smtClean="0"/>
              <a:t>Wool </a:t>
            </a:r>
            <a:r>
              <a:rPr lang="en-IN" sz="2800" dirty="0" smtClean="0"/>
              <a:t>(-CONH-)</a:t>
            </a:r>
            <a:r>
              <a:rPr lang="en-IN" dirty="0" smtClean="0"/>
              <a:t> + Terylene </a:t>
            </a:r>
            <a:r>
              <a:rPr lang="en-IN" sz="2800" dirty="0" smtClean="0"/>
              <a:t>(-COO-) </a:t>
            </a:r>
            <a:r>
              <a:rPr lang="en-IN" dirty="0" smtClean="0"/>
              <a:t>polymer blend.</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141" y="546410"/>
            <a:ext cx="11812859" cy="6311590"/>
          </a:xfrm>
        </p:spPr>
        <p:txBody>
          <a:bodyPr/>
          <a:lstStyle/>
          <a:p>
            <a:pPr>
              <a:buNone/>
            </a:pPr>
            <a:r>
              <a:rPr lang="en-IN" sz="3600" b="1" u="sng" dirty="0" smtClean="0">
                <a:solidFill>
                  <a:schemeClr val="accent6"/>
                </a:solidFill>
                <a:latin typeface="Times New Roman" pitchFamily="18" charset="0"/>
                <a:cs typeface="Times New Roman" pitchFamily="18" charset="0"/>
              </a:rPr>
              <a:t>Types of polymer blends:</a:t>
            </a:r>
            <a:endParaRPr lang="en-US" dirty="0" smtClean="0">
              <a:solidFill>
                <a:schemeClr val="accent6"/>
              </a:solidFill>
              <a:latin typeface="Times New Roman" pitchFamily="18" charset="0"/>
              <a:cs typeface="Times New Roman" pitchFamily="18" charset="0"/>
            </a:endParaRPr>
          </a:p>
          <a:p>
            <a:pPr>
              <a:buNone/>
            </a:pPr>
            <a:r>
              <a:rPr lang="en-IN" b="1" dirty="0" smtClean="0">
                <a:solidFill>
                  <a:schemeClr val="accent6"/>
                </a:solidFill>
                <a:latin typeface="Times New Roman" pitchFamily="18" charset="0"/>
                <a:cs typeface="Times New Roman" pitchFamily="18" charset="0"/>
              </a:rPr>
              <a:t>1. </a:t>
            </a:r>
            <a:r>
              <a:rPr lang="en-IN" b="1" u="sng" dirty="0" smtClean="0">
                <a:solidFill>
                  <a:schemeClr val="accent6"/>
                </a:solidFill>
                <a:latin typeface="Times New Roman" pitchFamily="18" charset="0"/>
                <a:cs typeface="Times New Roman" pitchFamily="18" charset="0"/>
              </a:rPr>
              <a:t>Miscible polymer blend:</a:t>
            </a:r>
            <a:endParaRPr lang="en-US" b="1" u="sng" dirty="0" smtClean="0">
              <a:solidFill>
                <a:schemeClr val="accent6"/>
              </a:solidFill>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Homogenous</a:t>
            </a:r>
            <a:endParaRPr lang="en-US" sz="2400" dirty="0" smtClean="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Negative value of the free energy of mixing</a:t>
            </a:r>
            <a:endParaRPr lang="en-US" sz="2400" dirty="0" smtClean="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It is a single –phase structure.</a:t>
            </a:r>
            <a:endParaRPr lang="en-US" sz="2400" dirty="0" smtClean="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Has one Tg. (Tg = glass transition temperature).</a:t>
            </a:r>
            <a:endParaRPr lang="en-US" sz="2400" dirty="0" smtClean="0">
              <a:latin typeface="Times New Roman" pitchFamily="18" charset="0"/>
              <a:cs typeface="Times New Roman" pitchFamily="18" charset="0"/>
            </a:endParaRPr>
          </a:p>
          <a:p>
            <a:pPr lvl="1">
              <a:buFont typeface="Arial" pitchFamily="34" charset="0"/>
              <a:buChar char="•"/>
            </a:pPr>
            <a:r>
              <a:rPr lang="en-US" dirty="0" smtClean="0">
                <a:latin typeface="Times New Roman" pitchFamily="18" charset="0"/>
                <a:cs typeface="Times New Roman" pitchFamily="18" charset="0"/>
              </a:rPr>
              <a:t>Example PS/PPO</a:t>
            </a:r>
          </a:p>
          <a:p>
            <a:pPr lvl="1">
              <a:buFont typeface="Arial" pitchFamily="34" charset="0"/>
              <a:buChar char="•"/>
            </a:pPr>
            <a:endParaRPr lang="en-US" dirty="0" smtClean="0">
              <a:latin typeface="Times New Roman" pitchFamily="18" charset="0"/>
              <a:cs typeface="Times New Roman" pitchFamily="18" charset="0"/>
            </a:endParaRPr>
          </a:p>
          <a:p>
            <a:pPr lvl="1">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1201400" cy="1162050"/>
          </a:xfrm>
        </p:spPr>
        <p:txBody>
          <a:bodyPr/>
          <a:lstStyle/>
          <a:p>
            <a:pPr lvl="1"/>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b="1" u="sng" dirty="0" err="1" smtClean="0">
                <a:solidFill>
                  <a:srgbClr val="FF0000"/>
                </a:solidFill>
                <a:latin typeface="Times New Roman" pitchFamily="18" charset="0"/>
                <a:cs typeface="Times New Roman" pitchFamily="18" charset="0"/>
              </a:rPr>
              <a:t>Tg</a:t>
            </a:r>
            <a:r>
              <a:rPr lang="en-US" sz="2800" b="1" u="sng" dirty="0" smtClean="0">
                <a:solidFill>
                  <a:srgbClr val="FF0000"/>
                </a:solidFill>
                <a:latin typeface="Times New Roman" pitchFamily="18" charset="0"/>
                <a:cs typeface="Times New Roman" pitchFamily="18" charset="0"/>
              </a:rPr>
              <a:t>(Transition glass </a:t>
            </a:r>
            <a:r>
              <a:rPr lang="en-US" sz="2800" b="1" u="sng" dirty="0" err="1" smtClean="0">
                <a:solidFill>
                  <a:srgbClr val="FF0000"/>
                </a:solidFill>
                <a:latin typeface="Times New Roman" pitchFamily="18" charset="0"/>
                <a:cs typeface="Times New Roman" pitchFamily="18" charset="0"/>
              </a:rPr>
              <a:t>temprature</a:t>
            </a:r>
            <a:r>
              <a:rPr lang="en-US" sz="2800" b="1" u="sng" dirty="0" smtClean="0">
                <a:solidFill>
                  <a:srgbClr val="FF0000"/>
                </a:solidFill>
                <a:latin typeface="Times New Roman" pitchFamily="18" charset="0"/>
                <a:cs typeface="Times New Roman" pitchFamily="18" charset="0"/>
              </a:rPr>
              <a:t>):- </a:t>
            </a:r>
            <a:r>
              <a:rPr lang="en-US" sz="2800" dirty="0" smtClean="0">
                <a:latin typeface="Times New Roman" pitchFamily="18" charset="0"/>
                <a:cs typeface="Times New Roman" pitchFamily="18" charset="0"/>
              </a:rPr>
              <a:t>Glass Transition Temperature (is the point at which a material goes from a hard brittle state to a soft rubbery state. Amorphous polymers only have a </a:t>
            </a:r>
            <a:r>
              <a:rPr lang="en-US" sz="2800" dirty="0" err="1" smtClean="0">
                <a:latin typeface="Times New Roman" pitchFamily="18" charset="0"/>
                <a:cs typeface="Times New Roman" pitchFamily="18" charset="0"/>
              </a:rPr>
              <a:t>Tg</a:t>
            </a:r>
            <a:r>
              <a:rPr lang="en-US" sz="28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914400" y="1809750"/>
            <a:ext cx="10668000" cy="4318000"/>
          </a:xfrm>
        </p:spPr>
        <p:txBody>
          <a:bodyPr/>
          <a:lstStyle/>
          <a:p>
            <a:pPr algn="just"/>
            <a:r>
              <a:rPr lang="en-US" dirty="0" smtClean="0">
                <a:latin typeface="Times New Roman" pitchFamily="18" charset="0"/>
                <a:cs typeface="Times New Roman" pitchFamily="18" charset="0"/>
              </a:rPr>
              <a:t>Some polymers are used above their glass transition temperatures, and some are used below. Hard plastics like </a:t>
            </a:r>
            <a:r>
              <a:rPr lang="en-US" dirty="0" smtClean="0">
                <a:latin typeface="Times New Roman" pitchFamily="18" charset="0"/>
                <a:cs typeface="Times New Roman" pitchFamily="18" charset="0"/>
                <a:hlinkClick r:id="rId2"/>
              </a:rPr>
              <a:t>polystyrene</a:t>
            </a:r>
            <a:r>
              <a:rPr lang="en-US" dirty="0" smtClean="0">
                <a:latin typeface="Times New Roman" pitchFamily="18" charset="0"/>
                <a:cs typeface="Times New Roman" pitchFamily="18" charset="0"/>
              </a:rPr>
              <a:t> and </a:t>
            </a:r>
            <a:r>
              <a:rPr lang="en-US" dirty="0" smtClean="0">
                <a:latin typeface="Times New Roman" pitchFamily="18" charset="0"/>
                <a:cs typeface="Times New Roman" pitchFamily="18" charset="0"/>
                <a:hlinkClick r:id="rId3"/>
              </a:rPr>
              <a:t>poly(methyl methacrylate)</a:t>
            </a:r>
            <a:r>
              <a:rPr lang="en-US" dirty="0" smtClean="0">
                <a:latin typeface="Times New Roman" pitchFamily="18" charset="0"/>
                <a:cs typeface="Times New Roman" pitchFamily="18" charset="0"/>
              </a:rPr>
              <a:t>, are used below their glass transition temperatures; that is in their </a:t>
            </a:r>
            <a:r>
              <a:rPr lang="en-US" i="1" dirty="0" smtClean="0">
                <a:latin typeface="Times New Roman" pitchFamily="18" charset="0"/>
                <a:cs typeface="Times New Roman" pitchFamily="18" charset="0"/>
              </a:rPr>
              <a:t>glassy state</a:t>
            </a:r>
            <a:r>
              <a:rPr lang="en-US" dirty="0" smtClean="0">
                <a:latin typeface="Times New Roman" pitchFamily="18" charset="0"/>
                <a:cs typeface="Times New Roman" pitchFamily="18" charset="0"/>
              </a:rPr>
              <a:t>. Their </a:t>
            </a:r>
            <a:r>
              <a:rPr lang="en-US" i="1" dirty="0" err="1" smtClean="0">
                <a:latin typeface="Times New Roman" pitchFamily="18" charset="0"/>
                <a:cs typeface="Times New Roman" pitchFamily="18" charset="0"/>
              </a:rPr>
              <a:t>T</a:t>
            </a:r>
            <a:r>
              <a:rPr lang="en-US" dirty="0" err="1" smtClean="0">
                <a:latin typeface="Times New Roman" pitchFamily="18" charset="0"/>
                <a:cs typeface="Times New Roman" pitchFamily="18" charset="0"/>
              </a:rPr>
              <a:t>g's</a:t>
            </a:r>
            <a:r>
              <a:rPr lang="en-US" dirty="0" smtClean="0">
                <a:latin typeface="Times New Roman" pitchFamily="18" charset="0"/>
                <a:cs typeface="Times New Roman" pitchFamily="18" charset="0"/>
              </a:rPr>
              <a:t> are well above room temperature, both at around 100 </a:t>
            </a:r>
            <a:r>
              <a:rPr lang="en-US" baseline="30000" dirty="0" err="1" smtClean="0">
                <a:latin typeface="Times New Roman" pitchFamily="18" charset="0"/>
                <a:cs typeface="Times New Roman" pitchFamily="18" charset="0"/>
              </a:rPr>
              <a:t>o</a:t>
            </a:r>
            <a:r>
              <a:rPr lang="en-US" dirty="0" err="1" smtClean="0">
                <a:latin typeface="Times New Roman" pitchFamily="18" charset="0"/>
                <a:cs typeface="Times New Roman" pitchFamily="18" charset="0"/>
              </a:rPr>
              <a:t>C.</a:t>
            </a:r>
            <a:r>
              <a:rPr lang="en-US" dirty="0" smtClean="0">
                <a:latin typeface="Times New Roman" pitchFamily="18" charset="0"/>
                <a:cs typeface="Times New Roman" pitchFamily="18" charset="0"/>
              </a:rPr>
              <a:t> Rubber </a:t>
            </a:r>
            <a:r>
              <a:rPr lang="en-US" dirty="0" err="1" smtClean="0">
                <a:latin typeface="Times New Roman" pitchFamily="18" charset="0"/>
                <a:cs typeface="Times New Roman" pitchFamily="18" charset="0"/>
                <a:hlinkClick r:id="rId4"/>
              </a:rPr>
              <a:t>elastomers</a:t>
            </a:r>
            <a:r>
              <a:rPr lang="en-US" dirty="0" smtClean="0">
                <a:latin typeface="Times New Roman" pitchFamily="18" charset="0"/>
                <a:cs typeface="Times New Roman" pitchFamily="18" charset="0"/>
              </a:rPr>
              <a:t> like </a:t>
            </a:r>
            <a:r>
              <a:rPr lang="en-US" dirty="0" err="1" smtClean="0">
                <a:latin typeface="Times New Roman" pitchFamily="18" charset="0"/>
                <a:cs typeface="Times New Roman" pitchFamily="18" charset="0"/>
                <a:hlinkClick r:id="rId5"/>
              </a:rPr>
              <a:t>polyisoprene</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hlinkClick r:id="rId6"/>
              </a:rPr>
              <a:t>polyisobutylene</a:t>
            </a:r>
            <a:r>
              <a:rPr lang="en-US" dirty="0" smtClean="0">
                <a:latin typeface="Times New Roman" pitchFamily="18" charset="0"/>
                <a:cs typeface="Times New Roman" pitchFamily="18" charset="0"/>
              </a:rPr>
              <a:t>, are used above their </a:t>
            </a:r>
            <a:r>
              <a:rPr lang="en-US" i="1" dirty="0" err="1" smtClean="0">
                <a:latin typeface="Times New Roman" pitchFamily="18" charset="0"/>
                <a:cs typeface="Times New Roman" pitchFamily="18" charset="0"/>
              </a:rPr>
              <a:t>T</a:t>
            </a:r>
            <a:r>
              <a:rPr lang="en-US" dirty="0" err="1" smtClean="0">
                <a:latin typeface="Times New Roman" pitchFamily="18" charset="0"/>
                <a:cs typeface="Times New Roman" pitchFamily="18" charset="0"/>
              </a:rPr>
              <a:t>g's</a:t>
            </a:r>
            <a:r>
              <a:rPr lang="en-US" dirty="0" smtClean="0">
                <a:latin typeface="Times New Roman" pitchFamily="18" charset="0"/>
                <a:cs typeface="Times New Roman" pitchFamily="18" charset="0"/>
              </a:rPr>
              <a:t>, that is, in the </a:t>
            </a:r>
            <a:r>
              <a:rPr lang="en-US" i="1" dirty="0" smtClean="0">
                <a:latin typeface="Times New Roman" pitchFamily="18" charset="0"/>
                <a:cs typeface="Times New Roman" pitchFamily="18" charset="0"/>
              </a:rPr>
              <a:t>rubbery state</a:t>
            </a:r>
            <a:r>
              <a:rPr lang="en-US" dirty="0" smtClean="0">
                <a:latin typeface="Times New Roman" pitchFamily="18" charset="0"/>
                <a:cs typeface="Times New Roman" pitchFamily="18" charset="0"/>
              </a:rPr>
              <a:t>, where they are soft and flexible.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ChangeArrowheads="1"/>
          </p:cNvSpPr>
          <p:nvPr/>
        </p:nvSpPr>
        <p:spPr bwMode="auto">
          <a:xfrm>
            <a:off x="263236" y="235527"/>
            <a:ext cx="11744325" cy="4924425"/>
          </a:xfrm>
          <a:prstGeom prst="rect">
            <a:avLst/>
          </a:prstGeom>
          <a:noFill/>
          <a:ln w="9525">
            <a:noFill/>
            <a:miter lim="800000"/>
            <a:headEnd/>
            <a:tailEnd/>
          </a:ln>
          <a:effectLst/>
        </p:spPr>
        <p:txBody>
          <a:bodyPr vert="horz" wrap="square" lIns="307878"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307975" algn="l"/>
              </a:tabLst>
            </a:pPr>
            <a:r>
              <a:rPr kumimoji="0" lang="en-US" sz="3200" b="1" i="0" strike="noStrike" cap="none" normalizeH="0" baseline="0" dirty="0" smtClean="0">
                <a:ln>
                  <a:noFill/>
                </a:ln>
                <a:solidFill>
                  <a:schemeClr val="accent6"/>
                </a:solidFill>
                <a:effectLst/>
                <a:latin typeface="Times New Roman" pitchFamily="18" charset="0"/>
                <a:ea typeface="Carlito" charset="0"/>
                <a:cs typeface="Times New Roman" pitchFamily="18" charset="0"/>
              </a:rPr>
              <a:t>2. </a:t>
            </a:r>
            <a:r>
              <a:rPr kumimoji="0" lang="en-US" sz="32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Immiscible polymer blend:</a:t>
            </a:r>
          </a:p>
          <a:p>
            <a:pPr marL="457200" marR="0" lvl="1" indent="0" algn="l" defTabSz="914400" rtl="0" eaLnBrk="0" fontAlgn="base" latinLnBrk="0" hangingPunct="0">
              <a:lnSpc>
                <a:spcPct val="100000"/>
              </a:lnSpc>
              <a:spcBef>
                <a:spcPct val="0"/>
              </a:spcBef>
              <a:spcAft>
                <a:spcPct val="0"/>
              </a:spcAft>
              <a:buClrTx/>
              <a:buSzPct val="100000"/>
              <a:buFontTx/>
              <a:buAutoNum type="arabicPeriod"/>
              <a:tabLst>
                <a:tab pos="307975"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Heterogeneous</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1" indent="0" algn="l" defTabSz="914400" rtl="0" eaLnBrk="0" fontAlgn="base" latinLnBrk="0" hangingPunct="0">
              <a:lnSpc>
                <a:spcPct val="100000"/>
              </a:lnSpc>
              <a:spcBef>
                <a:spcPct val="0"/>
              </a:spcBef>
              <a:spcAft>
                <a:spcPct val="0"/>
              </a:spcAft>
              <a:buClrTx/>
              <a:buSzPct val="100000"/>
              <a:buFontTx/>
              <a:buAutoNum type="arabicPeriod"/>
              <a:tabLst>
                <a:tab pos="307975"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Positive value of the free energy of mixing</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457200" marR="0" lvl="1" indent="0" algn="l" defTabSz="914400" rtl="0" eaLnBrk="0" fontAlgn="base" latinLnBrk="0" hangingPunct="0">
              <a:lnSpc>
                <a:spcPct val="100000"/>
              </a:lnSpc>
              <a:spcBef>
                <a:spcPct val="0"/>
              </a:spcBef>
              <a:spcAft>
                <a:spcPct val="0"/>
              </a:spcAft>
              <a:buClrTx/>
              <a:buSzPct val="100000"/>
              <a:buFontTx/>
              <a:buAutoNum type="arabicPeriod"/>
              <a:tabLst>
                <a:tab pos="307975"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Has two Tg’s (glass transition temperature).</a:t>
            </a: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lvl="1" eaLnBrk="0" hangingPunct="0">
              <a:buSzPct val="100000"/>
              <a:buFontTx/>
              <a:buAutoNum type="arabicPeriod"/>
              <a:tabLst>
                <a:tab pos="307975" algn="l"/>
              </a:tabLst>
            </a:pP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Example </a:t>
            </a:r>
            <a:r>
              <a:rPr lang="en-US" sz="3200" dirty="0" smtClean="0">
                <a:latin typeface="Times New Roman" pitchFamily="18" charset="0"/>
                <a:ea typeface="Carlito" charset="0"/>
                <a:cs typeface="Times New Roman" pitchFamily="18" charset="0"/>
              </a:rPr>
              <a:t>PA(Polyamide)</a:t>
            </a:r>
            <a:r>
              <a:rPr lang="en-US" sz="3200" dirty="0" smtClean="0">
                <a:solidFill>
                  <a:schemeClr val="tx2"/>
                </a:solidFill>
                <a:latin typeface="Times New Roman" pitchFamily="18" charset="0"/>
                <a:ea typeface="Carlito" charset="0"/>
                <a:cs typeface="Times New Roman" pitchFamily="18" charset="0"/>
              </a:rPr>
              <a:t>/</a:t>
            </a:r>
            <a:r>
              <a:rPr lang="en-US" sz="3200" dirty="0" smtClean="0">
                <a:latin typeface="Times New Roman" pitchFamily="18" charset="0"/>
                <a:ea typeface="Carlito" charset="0"/>
                <a:cs typeface="Times New Roman" pitchFamily="18" charset="0"/>
              </a:rPr>
              <a:t>PPO (Poly phenylene Oxide ), PA(Polyamide)/ PP(Polypropylene )</a:t>
            </a:r>
          </a:p>
          <a:p>
            <a:pPr marL="457200" marR="0" lvl="1" indent="0" algn="l" defTabSz="914400" rtl="0" eaLnBrk="0" fontAlgn="base" latinLnBrk="0" hangingPunct="0">
              <a:lnSpc>
                <a:spcPct val="100000"/>
              </a:lnSpc>
              <a:spcBef>
                <a:spcPct val="0"/>
              </a:spcBef>
              <a:spcAft>
                <a:spcPct val="0"/>
              </a:spcAft>
              <a:buClrTx/>
              <a:buSzPct val="100000"/>
              <a:tabLst>
                <a:tab pos="307975" algn="l"/>
              </a:tabLst>
            </a:pPr>
            <a:endParaRPr kumimoji="0" lang="en-US" sz="32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tab pos="307975" algn="l"/>
              </a:tabLst>
            </a:pPr>
            <a:r>
              <a:rPr kumimoji="0" lang="en-US" sz="3200" b="1" i="0" strike="noStrike" cap="none" normalizeH="0" baseline="0" dirty="0" smtClean="0">
                <a:ln>
                  <a:noFill/>
                </a:ln>
                <a:solidFill>
                  <a:schemeClr val="accent6"/>
                </a:solidFill>
                <a:effectLst/>
                <a:latin typeface="Times New Roman" pitchFamily="18" charset="0"/>
                <a:ea typeface="Carlito" charset="0"/>
                <a:cs typeface="Times New Roman" pitchFamily="18" charset="0"/>
              </a:rPr>
              <a:t>3. </a:t>
            </a:r>
            <a:r>
              <a:rPr kumimoji="0" lang="en-US" sz="3200" b="1" i="0" u="sng" strike="noStrike" cap="none" normalizeH="0" baseline="0" dirty="0" smtClean="0">
                <a:ln>
                  <a:noFill/>
                </a:ln>
                <a:solidFill>
                  <a:schemeClr val="accent6"/>
                </a:solidFill>
                <a:effectLst/>
                <a:latin typeface="Times New Roman" pitchFamily="18" charset="0"/>
                <a:ea typeface="Carlito" charset="0"/>
                <a:cs typeface="Times New Roman" pitchFamily="18" charset="0"/>
              </a:rPr>
              <a:t>Homologous polymer blend:</a:t>
            </a:r>
          </a:p>
          <a:p>
            <a:pPr lvl="0"/>
            <a:r>
              <a:rPr kumimoji="0" lang="en-US" sz="3200" b="1"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 </a:t>
            </a:r>
            <a:r>
              <a:rPr kumimoji="0" lang="en-US" sz="3200" b="0" i="0" u="none" strike="noStrike" cap="none" normalizeH="0" baseline="0" dirty="0" smtClean="0">
                <a:ln>
                  <a:noFill/>
                </a:ln>
                <a:solidFill>
                  <a:schemeClr val="tx1"/>
                </a:solidFill>
                <a:effectLst/>
                <a:latin typeface="Times New Roman" pitchFamily="18" charset="0"/>
                <a:ea typeface="Carlito" charset="0"/>
                <a:cs typeface="Times New Roman" pitchFamily="18" charset="0"/>
              </a:rPr>
              <a:t>Mixture of same polymers with different molecular weight distribution.</a:t>
            </a:r>
            <a:r>
              <a:rPr kumimoji="0" lang="en-US" sz="3200" b="1" i="0" strike="noStrike" cap="none" normalizeH="0" dirty="0" smtClean="0">
                <a:ln>
                  <a:noFill/>
                </a:ln>
                <a:solidFill>
                  <a:schemeClr val="tx1"/>
                </a:solidFill>
                <a:effectLst/>
                <a:latin typeface="Times New Roman" pitchFamily="18" charset="0"/>
                <a:ea typeface="Carlito" charset="0"/>
                <a:cs typeface="Times New Roman" pitchFamily="18" charset="0"/>
              </a:rPr>
              <a:t> </a:t>
            </a:r>
            <a:r>
              <a:rPr lang="en-US" sz="3200" dirty="0" smtClean="0">
                <a:latin typeface="Times New Roman" pitchFamily="18" charset="0"/>
                <a:ea typeface="Carlito" charset="0"/>
                <a:cs typeface="Times New Roman" pitchFamily="18" charset="0"/>
              </a:rPr>
              <a:t>e.g., PP (Polypropylene) </a:t>
            </a:r>
            <a:r>
              <a:rPr lang="en-US" sz="3200" dirty="0" smtClean="0">
                <a:solidFill>
                  <a:schemeClr val="tx2"/>
                </a:solidFill>
                <a:latin typeface="Times New Roman" pitchFamily="18" charset="0"/>
                <a:ea typeface="Carlito" charset="0"/>
                <a:cs typeface="Times New Roman" pitchFamily="18" charset="0"/>
              </a:rPr>
              <a:t>/ </a:t>
            </a:r>
            <a:r>
              <a:rPr lang="en-US" sz="3200" dirty="0" smtClean="0">
                <a:latin typeface="Times New Roman" pitchFamily="18" charset="0"/>
                <a:ea typeface="Carlito" charset="0"/>
                <a:cs typeface="Times New Roman" pitchFamily="18" charset="0"/>
              </a:rPr>
              <a:t>PA-6(Polyamide-6 or Nylon 6)</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range Waves">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14347</TotalTime>
  <Words>5387</Words>
  <Application>Microsoft Office PowerPoint</Application>
  <PresentationFormat>Custom</PresentationFormat>
  <Paragraphs>736</Paragraphs>
  <Slides>110</Slides>
  <Notes>0</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Orange Waves</vt:lpstr>
      <vt:lpstr>POLYMER CHEMISTRY AND ORGANOMETALLIC CHEMISTRY</vt:lpstr>
      <vt:lpstr>Polymer</vt:lpstr>
      <vt:lpstr>Monomer</vt:lpstr>
      <vt:lpstr>Polymerisation</vt:lpstr>
      <vt:lpstr>Slide 5</vt:lpstr>
      <vt:lpstr>Slide 6</vt:lpstr>
      <vt:lpstr>Example showing functionality </vt:lpstr>
      <vt:lpstr>Characteristics of Polymers</vt:lpstr>
      <vt:lpstr>Slide 9</vt:lpstr>
      <vt:lpstr>Slide 10</vt:lpstr>
      <vt:lpstr>MOLECULAR WEIGHT DETERMINATION: </vt:lpstr>
      <vt:lpstr>Slide 12</vt:lpstr>
      <vt:lpstr>Slide 13</vt:lpstr>
      <vt:lpstr>Slide 14</vt:lpstr>
      <vt:lpstr>Slide 15</vt:lpstr>
      <vt:lpstr>Slide 16</vt:lpstr>
      <vt:lpstr>Slide 17</vt:lpstr>
      <vt:lpstr>Slide 18</vt:lpstr>
      <vt:lpstr>Slide 19</vt:lpstr>
      <vt:lpstr>Slide 20</vt:lpstr>
      <vt:lpstr>Classification of polymers</vt:lpstr>
      <vt:lpstr>Slide 22</vt:lpstr>
      <vt:lpstr>Slide 23</vt:lpstr>
      <vt:lpstr>Slide 24</vt:lpstr>
      <vt:lpstr>Slide 25</vt:lpstr>
      <vt:lpstr>Slide 26</vt:lpstr>
      <vt:lpstr>Slide 27</vt:lpstr>
      <vt:lpstr>Slide 28</vt:lpstr>
      <vt:lpstr>3. Classification Based on Mode of Polymerisation</vt:lpstr>
      <vt:lpstr>How Addition occurs?</vt:lpstr>
      <vt:lpstr>b) CONDENSATION POLYMERISATION :</vt:lpstr>
      <vt:lpstr>How actually condensation happens</vt:lpstr>
      <vt:lpstr>Slide 33</vt:lpstr>
      <vt:lpstr>Slide 34</vt:lpstr>
      <vt:lpstr>Slide 35</vt:lpstr>
      <vt:lpstr>Slide 36</vt:lpstr>
      <vt:lpstr>5. Classification Based on Structure</vt:lpstr>
      <vt:lpstr>Slide 38</vt:lpstr>
      <vt:lpstr>Slide 39</vt:lpstr>
      <vt:lpstr>Slide 40</vt:lpstr>
      <vt:lpstr>Slide 41</vt:lpstr>
      <vt:lpstr>Slide 42</vt:lpstr>
      <vt:lpstr>Slide 43</vt:lpstr>
      <vt:lpstr>Plastic :. a synthetic material made from a wide range of organic polymers such as polyethylene, PVC, nylon, etc., that can be moulded into shape while soft, and then set into a rigid or slightly elastic form </vt:lpstr>
      <vt:lpstr>Slide 45</vt:lpstr>
      <vt:lpstr>Slide 46</vt:lpstr>
      <vt:lpstr>POLY METHYL METHACRYLATE (PMMA) </vt:lpstr>
      <vt:lpstr>Properties:-</vt:lpstr>
      <vt:lpstr>Teflon: </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Condition for a polymer to be conducting in nature</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c)  On the basis of number of Ply or Lamina’s or layers </vt:lpstr>
      <vt:lpstr>Slide 92</vt:lpstr>
      <vt:lpstr>Slide 93</vt:lpstr>
      <vt:lpstr>Slide 94</vt:lpstr>
      <vt:lpstr>Slide 95</vt:lpstr>
      <vt:lpstr> POLYMER  BLENDS </vt:lpstr>
      <vt:lpstr>Slide 97</vt:lpstr>
      <vt:lpstr>  Tg(Transition glass temprature):- Glass Transition Temperature (is the point at which a material goes from a hard brittle state to a soft rubbery state. Amorphous polymers only have a Tg. </vt:lpstr>
      <vt:lpstr>Slide 99</vt:lpstr>
      <vt:lpstr>Slide 100</vt:lpstr>
      <vt:lpstr>Slide 101</vt:lpstr>
      <vt:lpstr>Slide 102</vt:lpstr>
      <vt:lpstr> Ziegler-Natta Catalysts</vt:lpstr>
      <vt:lpstr>Structure of Zeigler Natta Catalyst</vt:lpstr>
      <vt:lpstr>Slide 105</vt:lpstr>
      <vt:lpstr>Slide 106</vt:lpstr>
      <vt:lpstr>Slide 107</vt:lpstr>
      <vt:lpstr>Slide 108</vt:lpstr>
      <vt:lpstr>Slide 109</vt:lpstr>
      <vt:lpstr>Slide 110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POLYMER CHEMISTRY</dc:title>
  <dc:creator>Miet</dc:creator>
  <cp:lastModifiedBy>B5-111</cp:lastModifiedBy>
  <cp:revision>724</cp:revision>
  <dcterms:created xsi:type="dcterms:W3CDTF">2020-08-25T10:40:00Z</dcterms:created>
  <dcterms:modified xsi:type="dcterms:W3CDTF">2021-06-25T19:24:20Z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